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3"/>
  </p:notesMasterIdLst>
  <p:handoutMasterIdLst>
    <p:handoutMasterId r:id="rId14"/>
  </p:handoutMasterIdLst>
  <p:sldIdLst>
    <p:sldId id="257" r:id="rId5"/>
    <p:sldId id="261" r:id="rId6"/>
    <p:sldId id="260" r:id="rId7"/>
    <p:sldId id="262" r:id="rId8"/>
    <p:sldId id="264" r:id="rId9"/>
    <p:sldId id="265" r:id="rId10"/>
    <p:sldId id="263" r:id="rId11"/>
    <p:sldId id="259" r:id="rId12"/>
  </p:sldIdLst>
  <p:sldSz cx="12192000" cy="6858000"/>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805F"/>
    <a:srgbClr val="90AB69"/>
    <a:srgbClr val="799C5E"/>
    <a:srgbClr val="1C2D6C"/>
    <a:srgbClr val="18265A"/>
    <a:srgbClr val="32559F"/>
    <a:srgbClr val="E0E0E0"/>
    <a:srgbClr val="778B66"/>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34" autoAdjust="0"/>
    <p:restoredTop sz="90929"/>
  </p:normalViewPr>
  <p:slideViewPr>
    <p:cSldViewPr>
      <p:cViewPr varScale="1">
        <p:scale>
          <a:sx n="69" d="100"/>
          <a:sy n="69" d="100"/>
        </p:scale>
        <p:origin x="700"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73B35F-B647-47D5-A00E-FEFF90342C5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Times" charset="0"/>
              </a:defRPr>
            </a:lvl1pPr>
          </a:lstStyle>
          <a:p>
            <a:pPr>
              <a:defRPr/>
            </a:pPr>
            <a:endParaRPr lang="en-US" dirty="0"/>
          </a:p>
        </p:txBody>
      </p:sp>
      <p:sp>
        <p:nvSpPr>
          <p:cNvPr id="3" name="Date Placeholder 2">
            <a:extLst>
              <a:ext uri="{FF2B5EF4-FFF2-40B4-BE49-F238E27FC236}">
                <a16:creationId xmlns:a16="http://schemas.microsoft.com/office/drawing/2014/main" id="{D72DEFC1-A79E-4BD7-9027-A427B8F0612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Times" charset="0"/>
              </a:defRPr>
            </a:lvl1pPr>
          </a:lstStyle>
          <a:p>
            <a:pPr>
              <a:defRPr/>
            </a:pPr>
            <a:fld id="{85AA6159-D6AB-4745-BB22-8D25B6FB8F8B}" type="datetimeFigureOut">
              <a:rPr lang="en-US"/>
              <a:pPr>
                <a:defRPr/>
              </a:pPr>
              <a:t>5/28/2024</a:t>
            </a:fld>
            <a:endParaRPr lang="en-US" dirty="0"/>
          </a:p>
        </p:txBody>
      </p:sp>
      <p:sp>
        <p:nvSpPr>
          <p:cNvPr id="4" name="Footer Placeholder 3">
            <a:extLst>
              <a:ext uri="{FF2B5EF4-FFF2-40B4-BE49-F238E27FC236}">
                <a16:creationId xmlns:a16="http://schemas.microsoft.com/office/drawing/2014/main" id="{AED7E5B7-05CE-4734-BD7E-D7985AA0D519}"/>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Times" charset="0"/>
              </a:defRPr>
            </a:lvl1pPr>
          </a:lstStyle>
          <a:p>
            <a:pPr>
              <a:defRPr/>
            </a:pPr>
            <a:endParaRPr lang="en-US" dirty="0"/>
          </a:p>
        </p:txBody>
      </p:sp>
      <p:sp>
        <p:nvSpPr>
          <p:cNvPr id="5" name="Slide Number Placeholder 4">
            <a:extLst>
              <a:ext uri="{FF2B5EF4-FFF2-40B4-BE49-F238E27FC236}">
                <a16:creationId xmlns:a16="http://schemas.microsoft.com/office/drawing/2014/main" id="{5E7091AF-9DB5-462D-8AF7-D71EBA326D3A}"/>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3CA8D16-CB92-483B-825A-5EFD1106510B}"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F50B3E-E42B-42E8-B32C-B208EF61D6EC}"/>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dirty="0"/>
          </a:p>
        </p:txBody>
      </p:sp>
      <p:sp>
        <p:nvSpPr>
          <p:cNvPr id="3075" name="Rectangle 3">
            <a:extLst>
              <a:ext uri="{FF2B5EF4-FFF2-40B4-BE49-F238E27FC236}">
                <a16:creationId xmlns:a16="http://schemas.microsoft.com/office/drawing/2014/main" id="{6664227D-2062-40AA-9241-0590D138643F}"/>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dirty="0"/>
          </a:p>
        </p:txBody>
      </p:sp>
      <p:sp>
        <p:nvSpPr>
          <p:cNvPr id="2052" name="Rectangle 4">
            <a:extLst>
              <a:ext uri="{FF2B5EF4-FFF2-40B4-BE49-F238E27FC236}">
                <a16:creationId xmlns:a16="http://schemas.microsoft.com/office/drawing/2014/main" id="{AC751E74-7110-4E59-917E-E3F97086E40A}"/>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651B8161-1559-48E4-B41E-5954EC1821CC}"/>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59B34A42-FAA2-43A7-9C61-4144F09D8A77}"/>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dirty="0"/>
          </a:p>
        </p:txBody>
      </p:sp>
      <p:sp>
        <p:nvSpPr>
          <p:cNvPr id="3079" name="Rectangle 7">
            <a:extLst>
              <a:ext uri="{FF2B5EF4-FFF2-40B4-BE49-F238E27FC236}">
                <a16:creationId xmlns:a16="http://schemas.microsoft.com/office/drawing/2014/main" id="{C8937C83-A92D-4460-AB5B-4D8C840E981F}"/>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EC81806-A7B2-4C2E-B639-E62D71A1782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C81806-A7B2-4C2E-B639-E62D71A1782B}" type="slidenum">
              <a:rPr lang="en-US" altLang="en-US" smtClean="0"/>
              <a:pPr/>
              <a:t>2</a:t>
            </a:fld>
            <a:endParaRPr lang="en-US" altLang="en-US" dirty="0"/>
          </a:p>
        </p:txBody>
      </p:sp>
    </p:spTree>
    <p:extLst>
      <p:ext uri="{BB962C8B-B14F-4D97-AF65-F5344CB8AC3E}">
        <p14:creationId xmlns:p14="http://schemas.microsoft.com/office/powerpoint/2010/main" val="131538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C81806-A7B2-4C2E-B639-E62D71A1782B}" type="slidenum">
              <a:rPr lang="en-US" altLang="en-US" smtClean="0"/>
              <a:pPr/>
              <a:t>3</a:t>
            </a:fld>
            <a:endParaRPr lang="en-US" altLang="en-US" dirty="0"/>
          </a:p>
        </p:txBody>
      </p:sp>
    </p:spTree>
    <p:extLst>
      <p:ext uri="{BB962C8B-B14F-4D97-AF65-F5344CB8AC3E}">
        <p14:creationId xmlns:p14="http://schemas.microsoft.com/office/powerpoint/2010/main" val="346094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C81806-A7B2-4C2E-B639-E62D71A1782B}" type="slidenum">
              <a:rPr lang="en-US" altLang="en-US" smtClean="0"/>
              <a:pPr/>
              <a:t>4</a:t>
            </a:fld>
            <a:endParaRPr lang="en-US" altLang="en-US" dirty="0"/>
          </a:p>
        </p:txBody>
      </p:sp>
    </p:spTree>
    <p:extLst>
      <p:ext uri="{BB962C8B-B14F-4D97-AF65-F5344CB8AC3E}">
        <p14:creationId xmlns:p14="http://schemas.microsoft.com/office/powerpoint/2010/main" val="280702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C81806-A7B2-4C2E-B639-E62D71A1782B}" type="slidenum">
              <a:rPr lang="en-US" altLang="en-US" smtClean="0"/>
              <a:pPr/>
              <a:t>5</a:t>
            </a:fld>
            <a:endParaRPr lang="en-US" altLang="en-US" dirty="0"/>
          </a:p>
        </p:txBody>
      </p:sp>
    </p:spTree>
    <p:extLst>
      <p:ext uri="{BB962C8B-B14F-4D97-AF65-F5344CB8AC3E}">
        <p14:creationId xmlns:p14="http://schemas.microsoft.com/office/powerpoint/2010/main" val="379785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C81806-A7B2-4C2E-B639-E62D71A1782B}" type="slidenum">
              <a:rPr lang="en-US" altLang="en-US" smtClean="0"/>
              <a:pPr/>
              <a:t>6</a:t>
            </a:fld>
            <a:endParaRPr lang="en-US" altLang="en-US" dirty="0"/>
          </a:p>
        </p:txBody>
      </p:sp>
    </p:spTree>
    <p:extLst>
      <p:ext uri="{BB962C8B-B14F-4D97-AF65-F5344CB8AC3E}">
        <p14:creationId xmlns:p14="http://schemas.microsoft.com/office/powerpoint/2010/main" val="404498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C81806-A7B2-4C2E-B639-E62D71A1782B}" type="slidenum">
              <a:rPr lang="en-US" altLang="en-US" smtClean="0"/>
              <a:pPr/>
              <a:t>7</a:t>
            </a:fld>
            <a:endParaRPr lang="en-US" altLang="en-US" dirty="0"/>
          </a:p>
        </p:txBody>
      </p:sp>
    </p:spTree>
    <p:extLst>
      <p:ext uri="{BB962C8B-B14F-4D97-AF65-F5344CB8AC3E}">
        <p14:creationId xmlns:p14="http://schemas.microsoft.com/office/powerpoint/2010/main" val="353768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DAAC2BB-2E75-43E5-BDBC-F11D327D36F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C60CB83D-9EF0-41A9-9DDD-631A38DD5FA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9D859D1-7786-4A15-AFF4-5DDEE1B45377}"/>
              </a:ext>
            </a:extLst>
          </p:cNvPr>
          <p:cNvSpPr>
            <a:spLocks noGrp="1" noChangeArrowheads="1"/>
          </p:cNvSpPr>
          <p:nvPr>
            <p:ph type="sldNum" sz="quarter" idx="12"/>
          </p:nvPr>
        </p:nvSpPr>
        <p:spPr>
          <a:ln/>
        </p:spPr>
        <p:txBody>
          <a:bodyPr/>
          <a:lstStyle>
            <a:lvl1pPr>
              <a:defRPr/>
            </a:lvl1pPr>
          </a:lstStyle>
          <a:p>
            <a:fld id="{A70983E4-A076-44EE-AB34-DA2DA0A38172}" type="slidenum">
              <a:rPr lang="en-US" altLang="en-US"/>
              <a:pPr/>
              <a:t>‹#›</a:t>
            </a:fld>
            <a:endParaRPr lang="en-US" altLang="en-US" dirty="0"/>
          </a:p>
        </p:txBody>
      </p:sp>
    </p:spTree>
    <p:extLst>
      <p:ext uri="{BB962C8B-B14F-4D97-AF65-F5344CB8AC3E}">
        <p14:creationId xmlns:p14="http://schemas.microsoft.com/office/powerpoint/2010/main" val="20996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560409-481D-4BF4-8300-6C1FE735C64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00E5686A-E765-4E79-BC89-2CF6AAC11E4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32B637D-0423-440F-95DB-FDD1267F815B}"/>
              </a:ext>
            </a:extLst>
          </p:cNvPr>
          <p:cNvSpPr>
            <a:spLocks noGrp="1" noChangeArrowheads="1"/>
          </p:cNvSpPr>
          <p:nvPr>
            <p:ph type="sldNum" sz="quarter" idx="12"/>
          </p:nvPr>
        </p:nvSpPr>
        <p:spPr>
          <a:ln/>
        </p:spPr>
        <p:txBody>
          <a:bodyPr/>
          <a:lstStyle>
            <a:lvl1pPr>
              <a:defRPr/>
            </a:lvl1pPr>
          </a:lstStyle>
          <a:p>
            <a:fld id="{8EE36623-008F-4D07-B2DF-E196AFF1275C}" type="slidenum">
              <a:rPr lang="en-US" altLang="en-US"/>
              <a:pPr/>
              <a:t>‹#›</a:t>
            </a:fld>
            <a:endParaRPr lang="en-US" altLang="en-US" dirty="0"/>
          </a:p>
        </p:txBody>
      </p:sp>
    </p:spTree>
    <p:extLst>
      <p:ext uri="{BB962C8B-B14F-4D97-AF65-F5344CB8AC3E}">
        <p14:creationId xmlns:p14="http://schemas.microsoft.com/office/powerpoint/2010/main" val="124691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CA1EF4-83D6-4388-B452-21D6E840F9C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9105399-7B71-46EF-B4AA-FD38107DF75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D9A7C04F-1A34-43CE-B5FB-9F68B364583D}"/>
              </a:ext>
            </a:extLst>
          </p:cNvPr>
          <p:cNvSpPr>
            <a:spLocks noGrp="1" noChangeArrowheads="1"/>
          </p:cNvSpPr>
          <p:nvPr>
            <p:ph type="sldNum" sz="quarter" idx="12"/>
          </p:nvPr>
        </p:nvSpPr>
        <p:spPr>
          <a:ln/>
        </p:spPr>
        <p:txBody>
          <a:bodyPr/>
          <a:lstStyle>
            <a:lvl1pPr>
              <a:defRPr/>
            </a:lvl1pPr>
          </a:lstStyle>
          <a:p>
            <a:fld id="{C2C12346-390A-405C-B0B3-716AADE9FF8C}" type="slidenum">
              <a:rPr lang="en-US" altLang="en-US"/>
              <a:pPr/>
              <a:t>‹#›</a:t>
            </a:fld>
            <a:endParaRPr lang="en-US" altLang="en-US" dirty="0"/>
          </a:p>
        </p:txBody>
      </p:sp>
    </p:spTree>
    <p:extLst>
      <p:ext uri="{BB962C8B-B14F-4D97-AF65-F5344CB8AC3E}">
        <p14:creationId xmlns:p14="http://schemas.microsoft.com/office/powerpoint/2010/main" val="234927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677CB5-1289-4C0A-8447-5275C3F5664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2A74A96-4159-47D0-BAC6-039922D5E39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CE73C1A-5B75-44E6-B0B0-8723666E9D51}"/>
              </a:ext>
            </a:extLst>
          </p:cNvPr>
          <p:cNvSpPr>
            <a:spLocks noGrp="1" noChangeArrowheads="1"/>
          </p:cNvSpPr>
          <p:nvPr>
            <p:ph type="sldNum" sz="quarter" idx="12"/>
          </p:nvPr>
        </p:nvSpPr>
        <p:spPr>
          <a:ln/>
        </p:spPr>
        <p:txBody>
          <a:bodyPr/>
          <a:lstStyle>
            <a:lvl1pPr>
              <a:defRPr/>
            </a:lvl1pPr>
          </a:lstStyle>
          <a:p>
            <a:fld id="{3F318791-B00C-4083-9E79-4B3F3E6D7E0B}" type="slidenum">
              <a:rPr lang="en-US" altLang="en-US"/>
              <a:pPr/>
              <a:t>‹#›</a:t>
            </a:fld>
            <a:endParaRPr lang="en-US" altLang="en-US" dirty="0"/>
          </a:p>
        </p:txBody>
      </p:sp>
    </p:spTree>
    <p:extLst>
      <p:ext uri="{BB962C8B-B14F-4D97-AF65-F5344CB8AC3E}">
        <p14:creationId xmlns:p14="http://schemas.microsoft.com/office/powerpoint/2010/main" val="333376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4126327-473E-4B6A-86D4-E5ACEB96EC6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51B6C83B-D8AA-40ED-8D10-0F8EE3D9DDC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C657AC6-1524-4D55-94A4-778F191BE5ED}"/>
              </a:ext>
            </a:extLst>
          </p:cNvPr>
          <p:cNvSpPr>
            <a:spLocks noGrp="1" noChangeArrowheads="1"/>
          </p:cNvSpPr>
          <p:nvPr>
            <p:ph type="sldNum" sz="quarter" idx="12"/>
          </p:nvPr>
        </p:nvSpPr>
        <p:spPr>
          <a:ln/>
        </p:spPr>
        <p:txBody>
          <a:bodyPr/>
          <a:lstStyle>
            <a:lvl1pPr>
              <a:defRPr/>
            </a:lvl1pPr>
          </a:lstStyle>
          <a:p>
            <a:fld id="{F5AC5DFE-D4FA-4AE6-948E-5862D81F263C}" type="slidenum">
              <a:rPr lang="en-US" altLang="en-US"/>
              <a:pPr/>
              <a:t>‹#›</a:t>
            </a:fld>
            <a:endParaRPr lang="en-US" altLang="en-US" dirty="0"/>
          </a:p>
        </p:txBody>
      </p:sp>
    </p:spTree>
    <p:extLst>
      <p:ext uri="{BB962C8B-B14F-4D97-AF65-F5344CB8AC3E}">
        <p14:creationId xmlns:p14="http://schemas.microsoft.com/office/powerpoint/2010/main" val="80891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289B119-E548-4AE9-AC7C-4817D923B0C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C97F9EFE-250C-474B-B911-6D8AC64E71C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0D916068-8429-416B-BB39-907A32C968A0}"/>
              </a:ext>
            </a:extLst>
          </p:cNvPr>
          <p:cNvSpPr>
            <a:spLocks noGrp="1" noChangeArrowheads="1"/>
          </p:cNvSpPr>
          <p:nvPr>
            <p:ph type="sldNum" sz="quarter" idx="12"/>
          </p:nvPr>
        </p:nvSpPr>
        <p:spPr>
          <a:ln/>
        </p:spPr>
        <p:txBody>
          <a:bodyPr/>
          <a:lstStyle>
            <a:lvl1pPr>
              <a:defRPr/>
            </a:lvl1pPr>
          </a:lstStyle>
          <a:p>
            <a:fld id="{B9B02E55-5548-4E97-B4DF-A6D3670365E3}" type="slidenum">
              <a:rPr lang="en-US" altLang="en-US"/>
              <a:pPr/>
              <a:t>‹#›</a:t>
            </a:fld>
            <a:endParaRPr lang="en-US" altLang="en-US" dirty="0"/>
          </a:p>
        </p:txBody>
      </p:sp>
    </p:spTree>
    <p:extLst>
      <p:ext uri="{BB962C8B-B14F-4D97-AF65-F5344CB8AC3E}">
        <p14:creationId xmlns:p14="http://schemas.microsoft.com/office/powerpoint/2010/main" val="282149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4489FDB-0239-4FCA-96FE-5A52CCD8CE4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3110B038-E3A0-4E21-8D3D-A3E315DE8D9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CB0BE60F-ADB6-40B0-ACAB-C4555D640D7D}"/>
              </a:ext>
            </a:extLst>
          </p:cNvPr>
          <p:cNvSpPr>
            <a:spLocks noGrp="1" noChangeArrowheads="1"/>
          </p:cNvSpPr>
          <p:nvPr>
            <p:ph type="sldNum" sz="quarter" idx="12"/>
          </p:nvPr>
        </p:nvSpPr>
        <p:spPr>
          <a:ln/>
        </p:spPr>
        <p:txBody>
          <a:bodyPr/>
          <a:lstStyle>
            <a:lvl1pPr>
              <a:defRPr/>
            </a:lvl1pPr>
          </a:lstStyle>
          <a:p>
            <a:fld id="{59E93293-B338-4901-A445-64E16FA5BB01}" type="slidenum">
              <a:rPr lang="en-US" altLang="en-US"/>
              <a:pPr/>
              <a:t>‹#›</a:t>
            </a:fld>
            <a:endParaRPr lang="en-US" altLang="en-US" dirty="0"/>
          </a:p>
        </p:txBody>
      </p:sp>
    </p:spTree>
    <p:extLst>
      <p:ext uri="{BB962C8B-B14F-4D97-AF65-F5344CB8AC3E}">
        <p14:creationId xmlns:p14="http://schemas.microsoft.com/office/powerpoint/2010/main" val="312509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C1CD599-381C-48E2-856C-50166C0794C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779327D2-F461-4831-8C12-03D8DBE2F38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7D887A46-CB15-4C52-9C84-F80C7E77B202}"/>
              </a:ext>
            </a:extLst>
          </p:cNvPr>
          <p:cNvSpPr>
            <a:spLocks noGrp="1" noChangeArrowheads="1"/>
          </p:cNvSpPr>
          <p:nvPr>
            <p:ph type="sldNum" sz="quarter" idx="12"/>
          </p:nvPr>
        </p:nvSpPr>
        <p:spPr>
          <a:ln/>
        </p:spPr>
        <p:txBody>
          <a:bodyPr/>
          <a:lstStyle>
            <a:lvl1pPr>
              <a:defRPr/>
            </a:lvl1pPr>
          </a:lstStyle>
          <a:p>
            <a:fld id="{2B59E545-79DD-4774-A912-ACBB00829BA7}" type="slidenum">
              <a:rPr lang="en-US" altLang="en-US"/>
              <a:pPr/>
              <a:t>‹#›</a:t>
            </a:fld>
            <a:endParaRPr lang="en-US" altLang="en-US" dirty="0"/>
          </a:p>
        </p:txBody>
      </p:sp>
    </p:spTree>
    <p:extLst>
      <p:ext uri="{BB962C8B-B14F-4D97-AF65-F5344CB8AC3E}">
        <p14:creationId xmlns:p14="http://schemas.microsoft.com/office/powerpoint/2010/main" val="211898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71476F-0966-4E88-A2FD-C424A229D19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B8BCFBAD-0A1F-4A87-8C4F-E45080B3127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93B9C5F1-6E97-4EA5-A7E4-B339C710E2DF}"/>
              </a:ext>
            </a:extLst>
          </p:cNvPr>
          <p:cNvSpPr>
            <a:spLocks noGrp="1" noChangeArrowheads="1"/>
          </p:cNvSpPr>
          <p:nvPr>
            <p:ph type="sldNum" sz="quarter" idx="12"/>
          </p:nvPr>
        </p:nvSpPr>
        <p:spPr>
          <a:ln/>
        </p:spPr>
        <p:txBody>
          <a:bodyPr/>
          <a:lstStyle>
            <a:lvl1pPr>
              <a:defRPr/>
            </a:lvl1pPr>
          </a:lstStyle>
          <a:p>
            <a:fld id="{1C46676F-1A05-46FA-BF61-9E9AC04B0AA4}" type="slidenum">
              <a:rPr lang="en-US" altLang="en-US"/>
              <a:pPr/>
              <a:t>‹#›</a:t>
            </a:fld>
            <a:endParaRPr lang="en-US" altLang="en-US" dirty="0"/>
          </a:p>
        </p:txBody>
      </p:sp>
    </p:spTree>
    <p:extLst>
      <p:ext uri="{BB962C8B-B14F-4D97-AF65-F5344CB8AC3E}">
        <p14:creationId xmlns:p14="http://schemas.microsoft.com/office/powerpoint/2010/main" val="124172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5FEAF2-898A-4D16-BCA3-1839C5502A2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6AC3FC43-E18F-41FA-86FC-E43ACAD7CF3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6463DA6E-DE4E-4EF0-BB4A-B4077C2250AA}"/>
              </a:ext>
            </a:extLst>
          </p:cNvPr>
          <p:cNvSpPr>
            <a:spLocks noGrp="1" noChangeArrowheads="1"/>
          </p:cNvSpPr>
          <p:nvPr>
            <p:ph type="sldNum" sz="quarter" idx="12"/>
          </p:nvPr>
        </p:nvSpPr>
        <p:spPr>
          <a:ln/>
        </p:spPr>
        <p:txBody>
          <a:bodyPr/>
          <a:lstStyle>
            <a:lvl1pPr>
              <a:defRPr/>
            </a:lvl1pPr>
          </a:lstStyle>
          <a:p>
            <a:fld id="{42463CA3-CA85-4111-9B7E-2F9CC9654F6E}" type="slidenum">
              <a:rPr lang="en-US" altLang="en-US"/>
              <a:pPr/>
              <a:t>‹#›</a:t>
            </a:fld>
            <a:endParaRPr lang="en-US" altLang="en-US" dirty="0"/>
          </a:p>
        </p:txBody>
      </p:sp>
    </p:spTree>
    <p:extLst>
      <p:ext uri="{BB962C8B-B14F-4D97-AF65-F5344CB8AC3E}">
        <p14:creationId xmlns:p14="http://schemas.microsoft.com/office/powerpoint/2010/main" val="174879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8A924AF-02A2-47ED-8FEA-8810E67F43C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0D6D128C-8FAE-439A-8D43-6C97086244B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EC987A51-6497-486E-852F-BE6EAED69143}"/>
              </a:ext>
            </a:extLst>
          </p:cNvPr>
          <p:cNvSpPr>
            <a:spLocks noGrp="1" noChangeArrowheads="1"/>
          </p:cNvSpPr>
          <p:nvPr>
            <p:ph type="sldNum" sz="quarter" idx="12"/>
          </p:nvPr>
        </p:nvSpPr>
        <p:spPr>
          <a:ln/>
        </p:spPr>
        <p:txBody>
          <a:bodyPr/>
          <a:lstStyle>
            <a:lvl1pPr>
              <a:defRPr/>
            </a:lvl1pPr>
          </a:lstStyle>
          <a:p>
            <a:fld id="{6BE66F25-1F36-486C-8C97-750B1CFA3FBD}" type="slidenum">
              <a:rPr lang="en-US" altLang="en-US"/>
              <a:pPr/>
              <a:t>‹#›</a:t>
            </a:fld>
            <a:endParaRPr lang="en-US" altLang="en-US" dirty="0"/>
          </a:p>
        </p:txBody>
      </p:sp>
    </p:spTree>
    <p:extLst>
      <p:ext uri="{BB962C8B-B14F-4D97-AF65-F5344CB8AC3E}">
        <p14:creationId xmlns:p14="http://schemas.microsoft.com/office/powerpoint/2010/main" val="148986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D33047F-BE4F-4817-BADC-A0210560572F}"/>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0888FA3-DE1A-4937-8DAC-1E04E45B94AF}"/>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E2296A7-80ED-4DDB-95AB-EC31E50CD6A3}"/>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dirty="0"/>
          </a:p>
        </p:txBody>
      </p:sp>
      <p:sp>
        <p:nvSpPr>
          <p:cNvPr id="1029" name="Rectangle 5">
            <a:extLst>
              <a:ext uri="{FF2B5EF4-FFF2-40B4-BE49-F238E27FC236}">
                <a16:creationId xmlns:a16="http://schemas.microsoft.com/office/drawing/2014/main" id="{259B1F0A-4FCC-4BF2-BB80-854A01904AF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dirty="0"/>
          </a:p>
        </p:txBody>
      </p:sp>
      <p:sp>
        <p:nvSpPr>
          <p:cNvPr id="1030" name="Rectangle 6">
            <a:extLst>
              <a:ext uri="{FF2B5EF4-FFF2-40B4-BE49-F238E27FC236}">
                <a16:creationId xmlns:a16="http://schemas.microsoft.com/office/drawing/2014/main" id="{180A06BC-6EE6-40E6-8EAB-4632A55D1299}"/>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E055D10-10DB-49A6-9A9B-1606C63062E7}"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communications@rdm.ox.ac.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rdm.ox.ac.uk/intranet/departmental-review-202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17">
            <a:extLst>
              <a:ext uri="{FF2B5EF4-FFF2-40B4-BE49-F238E27FC236}">
                <a16:creationId xmlns:a16="http://schemas.microsoft.com/office/drawing/2014/main" id="{C5054B11-85DA-44EC-95FC-EE0525CE431E}"/>
              </a:ext>
            </a:extLst>
          </p:cNvPr>
          <p:cNvSpPr>
            <a:spLocks noChangeArrowheads="1"/>
          </p:cNvSpPr>
          <p:nvPr/>
        </p:nvSpPr>
        <p:spPr bwMode="auto">
          <a:xfrm>
            <a:off x="-35597" y="0"/>
            <a:ext cx="12192000" cy="6858000"/>
          </a:xfrm>
          <a:prstGeom prst="rect">
            <a:avLst/>
          </a:prstGeom>
          <a:solidFill>
            <a:srgbClr val="3255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endParaRPr lang="en-US" altLang="en-US" sz="2400" dirty="0">
              <a:solidFill>
                <a:schemeClr val="bg1"/>
              </a:solidFill>
            </a:endParaRPr>
          </a:p>
        </p:txBody>
      </p:sp>
      <p:sp>
        <p:nvSpPr>
          <p:cNvPr id="4099" name="Rectangle 19">
            <a:extLst>
              <a:ext uri="{FF2B5EF4-FFF2-40B4-BE49-F238E27FC236}">
                <a16:creationId xmlns:a16="http://schemas.microsoft.com/office/drawing/2014/main" id="{24A0529C-E395-4983-8630-A368D7FFC0AC}"/>
              </a:ext>
            </a:extLst>
          </p:cNvPr>
          <p:cNvSpPr>
            <a:spLocks noChangeArrowheads="1"/>
          </p:cNvSpPr>
          <p:nvPr/>
        </p:nvSpPr>
        <p:spPr bwMode="auto">
          <a:xfrm>
            <a:off x="983432" y="764704"/>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3600" dirty="0">
                <a:solidFill>
                  <a:schemeClr val="bg1"/>
                </a:solidFill>
                <a:latin typeface="Verdana" panose="020B0604030504040204" pitchFamily="34" charset="0"/>
              </a:rPr>
              <a:t>Departmental Review 2024/5</a:t>
            </a:r>
          </a:p>
        </p:txBody>
      </p:sp>
      <p:pic>
        <p:nvPicPr>
          <p:cNvPr id="4100" name="Picture 21" descr="RDM+UniLogosRight_Whitetype.png                                00D11B34Macintosh HD                   7C2685BB:">
            <a:extLst>
              <a:ext uri="{FF2B5EF4-FFF2-40B4-BE49-F238E27FC236}">
                <a16:creationId xmlns:a16="http://schemas.microsoft.com/office/drawing/2014/main" id="{B18167A2-FE13-420C-94F4-F1D9CD46F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5661248"/>
            <a:ext cx="34020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8">
            <a:extLst>
              <a:ext uri="{FF2B5EF4-FFF2-40B4-BE49-F238E27FC236}">
                <a16:creationId xmlns:a16="http://schemas.microsoft.com/office/drawing/2014/main" id="{B3F59CAF-3A41-420A-B5F4-4EF0D270A4C9}"/>
              </a:ext>
            </a:extLst>
          </p:cNvPr>
          <p:cNvSpPr>
            <a:spLocks noChangeArrowheads="1"/>
          </p:cNvSpPr>
          <p:nvPr/>
        </p:nvSpPr>
        <p:spPr bwMode="auto">
          <a:xfrm>
            <a:off x="407368" y="404664"/>
            <a:ext cx="11449272" cy="5919936"/>
          </a:xfrm>
          <a:prstGeom prst="rect">
            <a:avLst/>
          </a:prstGeom>
          <a:noFill/>
          <a:ln w="9525">
            <a:solidFill>
              <a:srgbClr val="346AC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dirty="0"/>
          </a:p>
        </p:txBody>
      </p:sp>
      <p:sp>
        <p:nvSpPr>
          <p:cNvPr id="5124" name="Rectangle 21">
            <a:extLst>
              <a:ext uri="{FF2B5EF4-FFF2-40B4-BE49-F238E27FC236}">
                <a16:creationId xmlns:a16="http://schemas.microsoft.com/office/drawing/2014/main" id="{F5AA6BE5-21E7-496A-80DD-9EE6D1F81198}"/>
              </a:ext>
            </a:extLst>
          </p:cNvPr>
          <p:cNvSpPr>
            <a:spLocks noChangeArrowheads="1"/>
          </p:cNvSpPr>
          <p:nvPr/>
        </p:nvSpPr>
        <p:spPr bwMode="auto">
          <a:xfrm>
            <a:off x="983432" y="749679"/>
            <a:ext cx="928903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3600" dirty="0">
                <a:solidFill>
                  <a:srgbClr val="1C2D6C"/>
                </a:solidFill>
                <a:latin typeface="Verdana" panose="020B0604030504040204" pitchFamily="34" charset="0"/>
              </a:rPr>
              <a:t>A periodic review</a:t>
            </a:r>
          </a:p>
        </p:txBody>
      </p:sp>
      <p:sp>
        <p:nvSpPr>
          <p:cNvPr id="5125" name="Rectangle 24">
            <a:extLst>
              <a:ext uri="{FF2B5EF4-FFF2-40B4-BE49-F238E27FC236}">
                <a16:creationId xmlns:a16="http://schemas.microsoft.com/office/drawing/2014/main" id="{0B6415C5-C9BD-49EB-88A8-D9DEC338B0A1}"/>
              </a:ext>
            </a:extLst>
          </p:cNvPr>
          <p:cNvSpPr>
            <a:spLocks noChangeArrowheads="1"/>
          </p:cNvSpPr>
          <p:nvPr/>
        </p:nvSpPr>
        <p:spPr bwMode="auto">
          <a:xfrm>
            <a:off x="9048328" y="6453336"/>
            <a:ext cx="2895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r">
              <a:spcBef>
                <a:spcPct val="0"/>
              </a:spcBef>
              <a:buFontTx/>
              <a:buNone/>
            </a:pPr>
            <a:r>
              <a:rPr lang="en-US" altLang="en-US" sz="1000" dirty="0">
                <a:solidFill>
                  <a:srgbClr val="32559F"/>
                </a:solidFill>
                <a:latin typeface="Verdana" panose="020B0604030504040204" pitchFamily="34" charset="0"/>
              </a:rPr>
              <a:t>Radcliffe Department of Medicine</a:t>
            </a:r>
          </a:p>
        </p:txBody>
      </p:sp>
      <p:sp>
        <p:nvSpPr>
          <p:cNvPr id="6" name="Text Box 20">
            <a:extLst>
              <a:ext uri="{FF2B5EF4-FFF2-40B4-BE49-F238E27FC236}">
                <a16:creationId xmlns:a16="http://schemas.microsoft.com/office/drawing/2014/main" id="{6C8913E3-2961-46BF-B9F8-9A6E0E6A7255}"/>
              </a:ext>
            </a:extLst>
          </p:cNvPr>
          <p:cNvSpPr txBox="1">
            <a:spLocks noChangeArrowheads="1"/>
          </p:cNvSpPr>
          <p:nvPr/>
        </p:nvSpPr>
        <p:spPr bwMode="auto">
          <a:xfrm>
            <a:off x="983432" y="1603401"/>
            <a:ext cx="10801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285750" indent="-285750">
              <a:spcBef>
                <a:spcPct val="50000"/>
              </a:spcBef>
              <a:buClr>
                <a:srgbClr val="778B66"/>
              </a:buClr>
            </a:pPr>
            <a:r>
              <a:rPr lang="en-GB" altLang="en-US" sz="2000" dirty="0">
                <a:latin typeface="Verdana" panose="020B0604030504040204" pitchFamily="34" charset="0"/>
              </a:rPr>
              <a:t>In Michaelmas Term 2024 it will be RDM’s turn to undergo a </a:t>
            </a:r>
            <a:r>
              <a:rPr lang="en-GB" altLang="en-US" sz="2000" b="1" dirty="0">
                <a:latin typeface="Verdana" panose="020B0604030504040204" pitchFamily="34" charset="0"/>
              </a:rPr>
              <a:t>departmental review</a:t>
            </a:r>
          </a:p>
          <a:p>
            <a:pPr marL="285750" indent="-285750">
              <a:spcBef>
                <a:spcPct val="50000"/>
              </a:spcBef>
              <a:buClr>
                <a:srgbClr val="778B66"/>
              </a:buClr>
            </a:pPr>
            <a:r>
              <a:rPr lang="en-GB" altLang="en-US" sz="2000" dirty="0">
                <a:latin typeface="Verdana" panose="020B0604030504040204" pitchFamily="34" charset="0"/>
              </a:rPr>
              <a:t>All departments are </a:t>
            </a:r>
            <a:r>
              <a:rPr lang="en-GB" altLang="en-US" sz="2000" b="1" dirty="0">
                <a:latin typeface="Verdana" panose="020B0604030504040204" pitchFamily="34" charset="0"/>
              </a:rPr>
              <a:t>regularly reviewed, </a:t>
            </a:r>
            <a:r>
              <a:rPr lang="en-GB" altLang="en-US" sz="2000" dirty="0">
                <a:latin typeface="Verdana" panose="020B0604030504040204" pitchFamily="34" charset="0"/>
              </a:rPr>
              <a:t>as part of the University's quality assurance regime, by the University's Education Committee and the academic Division to which they belong (for us, the Medical Sciences Division).</a:t>
            </a:r>
          </a:p>
          <a:p>
            <a:pPr marL="285750" indent="-285750">
              <a:spcBef>
                <a:spcPct val="50000"/>
              </a:spcBef>
              <a:buClr>
                <a:srgbClr val="778B66"/>
              </a:buClr>
            </a:pPr>
            <a:r>
              <a:rPr lang="en-GB" altLang="en-US" sz="2000" dirty="0">
                <a:latin typeface="Verdana" panose="020B0604030504040204" pitchFamily="34" charset="0"/>
              </a:rPr>
              <a:t>The review will assess our </a:t>
            </a:r>
            <a:r>
              <a:rPr lang="en-GB" altLang="en-US" sz="2000" b="1" dirty="0">
                <a:latin typeface="Verdana" panose="020B0604030504040204" pitchFamily="34" charset="0"/>
              </a:rPr>
              <a:t>academic vision, mission </a:t>
            </a:r>
            <a:r>
              <a:rPr lang="en-GB" altLang="en-US" sz="2000" dirty="0">
                <a:latin typeface="Verdana" panose="020B0604030504040204" pitchFamily="34" charset="0"/>
              </a:rPr>
              <a:t>and </a:t>
            </a:r>
            <a:r>
              <a:rPr lang="en-GB" altLang="en-US" sz="2000" b="1" dirty="0">
                <a:latin typeface="Verdana" panose="020B0604030504040204" pitchFamily="34" charset="0"/>
              </a:rPr>
              <a:t>strategy</a:t>
            </a:r>
            <a:endParaRPr lang="en-US" altLang="en-US" sz="2000" dirty="0">
              <a:latin typeface="Verdana" panose="020B0604030504040204" pitchFamily="34" charset="0"/>
            </a:endParaRPr>
          </a:p>
        </p:txBody>
      </p:sp>
      <p:pic>
        <p:nvPicPr>
          <p:cNvPr id="3" name="Picture 2">
            <a:extLst>
              <a:ext uri="{FF2B5EF4-FFF2-40B4-BE49-F238E27FC236}">
                <a16:creationId xmlns:a16="http://schemas.microsoft.com/office/drawing/2014/main" id="{942DABCF-889B-4F91-99B3-E47DC2AEA61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047985" y="4194070"/>
            <a:ext cx="2228729" cy="1887983"/>
          </a:xfrm>
          <a:prstGeom prst="rect">
            <a:avLst/>
          </a:prstGeom>
        </p:spPr>
      </p:pic>
      <p:pic>
        <p:nvPicPr>
          <p:cNvPr id="5" name="Picture 4">
            <a:extLst>
              <a:ext uri="{FF2B5EF4-FFF2-40B4-BE49-F238E27FC236}">
                <a16:creationId xmlns:a16="http://schemas.microsoft.com/office/drawing/2014/main" id="{3276A4DE-1471-4908-ABF5-1A6F588DD22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3409755" y="4178634"/>
            <a:ext cx="2265172" cy="1918854"/>
          </a:xfrm>
          <a:prstGeom prst="rect">
            <a:avLst/>
          </a:prstGeom>
        </p:spPr>
      </p:pic>
      <p:pic>
        <p:nvPicPr>
          <p:cNvPr id="8" name="Picture 7">
            <a:extLst>
              <a:ext uri="{FF2B5EF4-FFF2-40B4-BE49-F238E27FC236}">
                <a16:creationId xmlns:a16="http://schemas.microsoft.com/office/drawing/2014/main" id="{1429C302-52EC-489E-8D9D-91496DE5297C}"/>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5807968" y="4171350"/>
            <a:ext cx="2287236" cy="1944216"/>
          </a:xfrm>
          <a:prstGeom prst="rect">
            <a:avLst/>
          </a:prstGeom>
        </p:spPr>
      </p:pic>
    </p:spTree>
    <p:extLst>
      <p:ext uri="{BB962C8B-B14F-4D97-AF65-F5344CB8AC3E}">
        <p14:creationId xmlns:p14="http://schemas.microsoft.com/office/powerpoint/2010/main" val="114204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8">
            <a:extLst>
              <a:ext uri="{FF2B5EF4-FFF2-40B4-BE49-F238E27FC236}">
                <a16:creationId xmlns:a16="http://schemas.microsoft.com/office/drawing/2014/main" id="{B3F59CAF-3A41-420A-B5F4-4EF0D270A4C9}"/>
              </a:ext>
            </a:extLst>
          </p:cNvPr>
          <p:cNvSpPr>
            <a:spLocks noChangeArrowheads="1"/>
          </p:cNvSpPr>
          <p:nvPr/>
        </p:nvSpPr>
        <p:spPr bwMode="auto">
          <a:xfrm>
            <a:off x="407368" y="404664"/>
            <a:ext cx="11449272" cy="5919936"/>
          </a:xfrm>
          <a:prstGeom prst="rect">
            <a:avLst/>
          </a:prstGeom>
          <a:noFill/>
          <a:ln w="9525">
            <a:solidFill>
              <a:srgbClr val="346AC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dirty="0"/>
          </a:p>
        </p:txBody>
      </p:sp>
      <p:sp>
        <p:nvSpPr>
          <p:cNvPr id="5124" name="Rectangle 21">
            <a:extLst>
              <a:ext uri="{FF2B5EF4-FFF2-40B4-BE49-F238E27FC236}">
                <a16:creationId xmlns:a16="http://schemas.microsoft.com/office/drawing/2014/main" id="{F5AA6BE5-21E7-496A-80DD-9EE6D1F81198}"/>
              </a:ext>
            </a:extLst>
          </p:cNvPr>
          <p:cNvSpPr>
            <a:spLocks noChangeArrowheads="1"/>
          </p:cNvSpPr>
          <p:nvPr/>
        </p:nvSpPr>
        <p:spPr bwMode="auto">
          <a:xfrm>
            <a:off x="983432" y="749679"/>
            <a:ext cx="928903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3600" dirty="0">
                <a:solidFill>
                  <a:srgbClr val="1C2D6C"/>
                </a:solidFill>
                <a:latin typeface="Verdana" panose="020B0604030504040204" pitchFamily="34" charset="0"/>
              </a:rPr>
              <a:t>An exciting opportunity</a:t>
            </a:r>
          </a:p>
        </p:txBody>
      </p:sp>
      <p:sp>
        <p:nvSpPr>
          <p:cNvPr id="5125" name="Rectangle 24">
            <a:extLst>
              <a:ext uri="{FF2B5EF4-FFF2-40B4-BE49-F238E27FC236}">
                <a16:creationId xmlns:a16="http://schemas.microsoft.com/office/drawing/2014/main" id="{0B6415C5-C9BD-49EB-88A8-D9DEC338B0A1}"/>
              </a:ext>
            </a:extLst>
          </p:cNvPr>
          <p:cNvSpPr>
            <a:spLocks noChangeArrowheads="1"/>
          </p:cNvSpPr>
          <p:nvPr/>
        </p:nvSpPr>
        <p:spPr bwMode="auto">
          <a:xfrm>
            <a:off x="9048328" y="6453336"/>
            <a:ext cx="2895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r">
              <a:spcBef>
                <a:spcPct val="0"/>
              </a:spcBef>
              <a:buFontTx/>
              <a:buNone/>
            </a:pPr>
            <a:r>
              <a:rPr lang="en-US" altLang="en-US" sz="1000" dirty="0">
                <a:solidFill>
                  <a:srgbClr val="32559F"/>
                </a:solidFill>
                <a:latin typeface="Verdana" panose="020B0604030504040204" pitchFamily="34" charset="0"/>
              </a:rPr>
              <a:t>Radcliffe Department of Medicine</a:t>
            </a:r>
          </a:p>
        </p:txBody>
      </p:sp>
      <p:sp>
        <p:nvSpPr>
          <p:cNvPr id="6" name="Text Box 20">
            <a:extLst>
              <a:ext uri="{FF2B5EF4-FFF2-40B4-BE49-F238E27FC236}">
                <a16:creationId xmlns:a16="http://schemas.microsoft.com/office/drawing/2014/main" id="{6C8913E3-2961-46BF-B9F8-9A6E0E6A7255}"/>
              </a:ext>
            </a:extLst>
          </p:cNvPr>
          <p:cNvSpPr txBox="1">
            <a:spLocks noChangeArrowheads="1"/>
          </p:cNvSpPr>
          <p:nvPr/>
        </p:nvSpPr>
        <p:spPr bwMode="auto">
          <a:xfrm>
            <a:off x="983432" y="1484784"/>
            <a:ext cx="108012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285750" indent="-285750">
              <a:spcBef>
                <a:spcPct val="50000"/>
              </a:spcBef>
              <a:buClr>
                <a:srgbClr val="778B66"/>
              </a:buClr>
            </a:pPr>
            <a:r>
              <a:rPr lang="en-GB" altLang="en-US" sz="2000" dirty="0">
                <a:latin typeface="Verdana" panose="020B0604030504040204" pitchFamily="34" charset="0"/>
              </a:rPr>
              <a:t>This is a great opportunity to </a:t>
            </a:r>
            <a:r>
              <a:rPr lang="en-GB" altLang="en-US" sz="2000" b="1" dirty="0">
                <a:latin typeface="Verdana" panose="020B0604030504040204" pitchFamily="34" charset="0"/>
              </a:rPr>
              <a:t>focus our vision</a:t>
            </a:r>
          </a:p>
          <a:p>
            <a:pPr marL="285750" indent="-285750">
              <a:spcBef>
                <a:spcPct val="50000"/>
              </a:spcBef>
              <a:buClr>
                <a:srgbClr val="778B66"/>
              </a:buClr>
            </a:pPr>
            <a:r>
              <a:rPr lang="en-GB" altLang="en-US" sz="2000" dirty="0">
                <a:latin typeface="Verdana" panose="020B0604030504040204" pitchFamily="34" charset="0"/>
              </a:rPr>
              <a:t>It will allow us to look at our </a:t>
            </a:r>
            <a:r>
              <a:rPr lang="en-GB" altLang="en-US" sz="2000" b="1" dirty="0">
                <a:latin typeface="Verdana" panose="020B0604030504040204" pitchFamily="34" charset="0"/>
              </a:rPr>
              <a:t>aims and strategies </a:t>
            </a:r>
            <a:r>
              <a:rPr lang="en-GB" altLang="en-US" sz="2000" dirty="0">
                <a:latin typeface="Verdana" panose="020B0604030504040204" pitchFamily="34" charset="0"/>
              </a:rPr>
              <a:t>and the support in place for enabling them</a:t>
            </a:r>
          </a:p>
          <a:p>
            <a:pPr marL="285750" indent="-285750">
              <a:spcBef>
                <a:spcPct val="50000"/>
              </a:spcBef>
              <a:buClr>
                <a:srgbClr val="778B66"/>
              </a:buClr>
            </a:pPr>
            <a:r>
              <a:rPr lang="en-GB" altLang="en-US" sz="2000" dirty="0">
                <a:latin typeface="Verdana" panose="020B0604030504040204" pitchFamily="34" charset="0"/>
              </a:rPr>
              <a:t>Engaging with the review process will </a:t>
            </a:r>
            <a:r>
              <a:rPr lang="en-GB" altLang="en-US" sz="2000" b="1" dirty="0">
                <a:latin typeface="Verdana" panose="020B0604030504040204" pitchFamily="34" charset="0"/>
              </a:rPr>
              <a:t>help us plan </a:t>
            </a:r>
            <a:r>
              <a:rPr lang="en-GB" altLang="en-US" sz="2000" dirty="0">
                <a:latin typeface="Verdana" panose="020B0604030504040204" pitchFamily="34" charset="0"/>
              </a:rPr>
              <a:t>how to move forward</a:t>
            </a:r>
          </a:p>
          <a:p>
            <a:pPr marL="285750" indent="-285750">
              <a:spcBef>
                <a:spcPct val="50000"/>
              </a:spcBef>
              <a:buClr>
                <a:srgbClr val="778B66"/>
              </a:buClr>
            </a:pPr>
            <a:endParaRPr lang="en-GB" altLang="en-US" sz="1600" b="1" dirty="0">
              <a:latin typeface="Verdana" panose="020B0604030504040204" pitchFamily="34" charset="0"/>
            </a:endParaRPr>
          </a:p>
          <a:p>
            <a:pPr marL="285750" indent="-285750">
              <a:spcBef>
                <a:spcPct val="50000"/>
              </a:spcBef>
              <a:buClr>
                <a:srgbClr val="778B66"/>
              </a:buClr>
            </a:pPr>
            <a:endParaRPr lang="en-US" altLang="en-US" sz="1600" dirty="0">
              <a:latin typeface="Verdana" panose="020B0604030504040204" pitchFamily="34" charset="0"/>
            </a:endParaRPr>
          </a:p>
        </p:txBody>
      </p:sp>
      <p:pic>
        <p:nvPicPr>
          <p:cNvPr id="1026" name="Picture 2" descr="Free arrows target range illustration">
            <a:extLst>
              <a:ext uri="{FF2B5EF4-FFF2-40B4-BE49-F238E27FC236}">
                <a16:creationId xmlns:a16="http://schemas.microsoft.com/office/drawing/2014/main" id="{3F7F7ABE-79A3-411B-A1FE-EBB12D62CB68}"/>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t="-1"/>
          <a:stretch/>
        </p:blipFill>
        <p:spPr bwMode="auto">
          <a:xfrm>
            <a:off x="3576108" y="4115809"/>
            <a:ext cx="2280032" cy="19253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6E726B8-705A-43D3-8808-7B34A81AB8D8}"/>
              </a:ext>
            </a:extLst>
          </p:cNvPr>
          <p:cNvPicPr>
            <a:picLocks noChangeAspect="1"/>
          </p:cNvPicPr>
          <p:nvPr/>
        </p:nvPicPr>
        <p:blipFill rotWithShape="1">
          <a:blip r:embed="rId4"/>
          <a:srcRect l="8588" r="7947" b="1997"/>
          <a:stretch/>
        </p:blipFill>
        <p:spPr>
          <a:xfrm>
            <a:off x="6102862" y="4093951"/>
            <a:ext cx="2324245" cy="1925303"/>
          </a:xfrm>
          <a:prstGeom prst="rect">
            <a:avLst/>
          </a:prstGeom>
        </p:spPr>
      </p:pic>
      <p:pic>
        <p:nvPicPr>
          <p:cNvPr id="10" name="Picture 9">
            <a:extLst>
              <a:ext uri="{FF2B5EF4-FFF2-40B4-BE49-F238E27FC236}">
                <a16:creationId xmlns:a16="http://schemas.microsoft.com/office/drawing/2014/main" id="{AB1D2F20-1EBA-4097-BECC-BA06B5B6FDA2}"/>
              </a:ext>
            </a:extLst>
          </p:cNvPr>
          <p:cNvPicPr>
            <a:picLocks noChangeAspect="1"/>
          </p:cNvPicPr>
          <p:nvPr/>
        </p:nvPicPr>
        <p:blipFill rotWithShape="1">
          <a:blip r:embed="rId5"/>
          <a:srcRect t="9594" b="11040"/>
          <a:stretch/>
        </p:blipFill>
        <p:spPr>
          <a:xfrm>
            <a:off x="1055440" y="4116051"/>
            <a:ext cx="2279745" cy="1925061"/>
          </a:xfrm>
          <a:prstGeom prst="rect">
            <a:avLst/>
          </a:prstGeom>
        </p:spPr>
      </p:pic>
    </p:spTree>
    <p:extLst>
      <p:ext uri="{BB962C8B-B14F-4D97-AF65-F5344CB8AC3E}">
        <p14:creationId xmlns:p14="http://schemas.microsoft.com/office/powerpoint/2010/main" val="31798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8">
            <a:extLst>
              <a:ext uri="{FF2B5EF4-FFF2-40B4-BE49-F238E27FC236}">
                <a16:creationId xmlns:a16="http://schemas.microsoft.com/office/drawing/2014/main" id="{B3F59CAF-3A41-420A-B5F4-4EF0D270A4C9}"/>
              </a:ext>
            </a:extLst>
          </p:cNvPr>
          <p:cNvSpPr>
            <a:spLocks noChangeArrowheads="1"/>
          </p:cNvSpPr>
          <p:nvPr/>
        </p:nvSpPr>
        <p:spPr bwMode="auto">
          <a:xfrm>
            <a:off x="407368" y="404664"/>
            <a:ext cx="11449272" cy="5919936"/>
          </a:xfrm>
          <a:prstGeom prst="rect">
            <a:avLst/>
          </a:prstGeom>
          <a:noFill/>
          <a:ln w="9525">
            <a:solidFill>
              <a:srgbClr val="346AC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dirty="0"/>
          </a:p>
        </p:txBody>
      </p:sp>
      <p:sp>
        <p:nvSpPr>
          <p:cNvPr id="5124" name="Rectangle 21">
            <a:extLst>
              <a:ext uri="{FF2B5EF4-FFF2-40B4-BE49-F238E27FC236}">
                <a16:creationId xmlns:a16="http://schemas.microsoft.com/office/drawing/2014/main" id="{F5AA6BE5-21E7-496A-80DD-9EE6D1F81198}"/>
              </a:ext>
            </a:extLst>
          </p:cNvPr>
          <p:cNvSpPr>
            <a:spLocks noChangeArrowheads="1"/>
          </p:cNvSpPr>
          <p:nvPr/>
        </p:nvSpPr>
        <p:spPr bwMode="auto">
          <a:xfrm>
            <a:off x="983432" y="749679"/>
            <a:ext cx="1036915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3600" dirty="0">
                <a:solidFill>
                  <a:srgbClr val="1C2D6C"/>
                </a:solidFill>
                <a:latin typeface="Verdana" panose="020B0604030504040204" pitchFamily="34" charset="0"/>
              </a:rPr>
              <a:t>Preparing for the review (April–July 2024)</a:t>
            </a:r>
          </a:p>
        </p:txBody>
      </p:sp>
      <p:sp>
        <p:nvSpPr>
          <p:cNvPr id="5125" name="Rectangle 24">
            <a:extLst>
              <a:ext uri="{FF2B5EF4-FFF2-40B4-BE49-F238E27FC236}">
                <a16:creationId xmlns:a16="http://schemas.microsoft.com/office/drawing/2014/main" id="{0B6415C5-C9BD-49EB-88A8-D9DEC338B0A1}"/>
              </a:ext>
            </a:extLst>
          </p:cNvPr>
          <p:cNvSpPr>
            <a:spLocks noChangeArrowheads="1"/>
          </p:cNvSpPr>
          <p:nvPr/>
        </p:nvSpPr>
        <p:spPr bwMode="auto">
          <a:xfrm>
            <a:off x="9048328" y="6453336"/>
            <a:ext cx="2895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r">
              <a:spcBef>
                <a:spcPct val="0"/>
              </a:spcBef>
              <a:buFontTx/>
              <a:buNone/>
            </a:pPr>
            <a:r>
              <a:rPr lang="en-US" altLang="en-US" sz="1000" dirty="0">
                <a:solidFill>
                  <a:srgbClr val="32559F"/>
                </a:solidFill>
                <a:latin typeface="Verdana" panose="020B0604030504040204" pitchFamily="34" charset="0"/>
              </a:rPr>
              <a:t>Radcliffe Department of Medicine</a:t>
            </a:r>
          </a:p>
        </p:txBody>
      </p:sp>
      <p:sp>
        <p:nvSpPr>
          <p:cNvPr id="6" name="Text Box 20">
            <a:extLst>
              <a:ext uri="{FF2B5EF4-FFF2-40B4-BE49-F238E27FC236}">
                <a16:creationId xmlns:a16="http://schemas.microsoft.com/office/drawing/2014/main" id="{6C8913E3-2961-46BF-B9F8-9A6E0E6A7255}"/>
              </a:ext>
            </a:extLst>
          </p:cNvPr>
          <p:cNvSpPr txBox="1">
            <a:spLocks noChangeArrowheads="1"/>
          </p:cNvSpPr>
          <p:nvPr/>
        </p:nvSpPr>
        <p:spPr bwMode="auto">
          <a:xfrm>
            <a:off x="983432" y="1758944"/>
            <a:ext cx="10801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285750" indent="-285750">
              <a:spcBef>
                <a:spcPct val="50000"/>
              </a:spcBef>
              <a:buClr>
                <a:srgbClr val="778B66"/>
              </a:buClr>
            </a:pPr>
            <a:r>
              <a:rPr lang="en-GB" altLang="en-US" sz="2000" dirty="0">
                <a:latin typeface="Verdana" panose="020B0604030504040204" pitchFamily="34" charset="0"/>
              </a:rPr>
              <a:t>We have engaged </a:t>
            </a:r>
            <a:r>
              <a:rPr lang="en-GB" altLang="en-US" sz="2000" b="1" dirty="0">
                <a:latin typeface="Verdana" panose="020B0604030504040204" pitchFamily="34" charset="0"/>
              </a:rPr>
              <a:t>two external consultants </a:t>
            </a:r>
            <a:r>
              <a:rPr lang="en-GB" altLang="en-US" sz="2000" dirty="0">
                <a:latin typeface="Verdana" panose="020B0604030504040204" pitchFamily="34" charset="0"/>
              </a:rPr>
              <a:t>to help us prepare for the review</a:t>
            </a:r>
          </a:p>
          <a:p>
            <a:pPr marL="285750" indent="-285750">
              <a:spcBef>
                <a:spcPct val="50000"/>
              </a:spcBef>
              <a:buClr>
                <a:srgbClr val="778B66"/>
              </a:buClr>
            </a:pPr>
            <a:r>
              <a:rPr lang="en-GB" altLang="en-US" sz="2000" dirty="0">
                <a:latin typeface="Verdana" panose="020B0604030504040204" pitchFamily="34" charset="0"/>
              </a:rPr>
              <a:t>They are speaking with </a:t>
            </a:r>
            <a:r>
              <a:rPr lang="en-GB" altLang="en-US" sz="2000" b="1" dirty="0">
                <a:latin typeface="Verdana" panose="020B0604030504040204" pitchFamily="34" charset="0"/>
              </a:rPr>
              <a:t>staff and student representatives </a:t>
            </a:r>
            <a:r>
              <a:rPr lang="en-GB" altLang="en-US" sz="2000" dirty="0">
                <a:latin typeface="Verdana" panose="020B0604030504040204" pitchFamily="34" charset="0"/>
              </a:rPr>
              <a:t>between April and June</a:t>
            </a:r>
          </a:p>
          <a:p>
            <a:pPr marL="285750" indent="-285750">
              <a:spcBef>
                <a:spcPct val="50000"/>
              </a:spcBef>
              <a:buClr>
                <a:srgbClr val="778B66"/>
              </a:buClr>
            </a:pPr>
            <a:r>
              <a:rPr lang="en-GB" altLang="en-US" sz="2000" dirty="0">
                <a:latin typeface="Verdana" panose="020B0604030504040204" pitchFamily="34" charset="0"/>
              </a:rPr>
              <a:t>Please </a:t>
            </a:r>
            <a:r>
              <a:rPr lang="en-GB" altLang="en-US" sz="2000" b="1" dirty="0">
                <a:latin typeface="Verdana" panose="020B0604030504040204" pitchFamily="34" charset="0"/>
              </a:rPr>
              <a:t>make time to speak with the consultants </a:t>
            </a:r>
            <a:r>
              <a:rPr lang="en-GB" altLang="en-US" sz="2000" dirty="0">
                <a:latin typeface="Verdana" panose="020B0604030504040204" pitchFamily="34" charset="0"/>
              </a:rPr>
              <a:t>if you are invited to do so</a:t>
            </a:r>
          </a:p>
          <a:p>
            <a:pPr marL="285750" indent="-285750">
              <a:spcBef>
                <a:spcPct val="50000"/>
              </a:spcBef>
              <a:buClr>
                <a:srgbClr val="778B66"/>
              </a:buClr>
            </a:pPr>
            <a:r>
              <a:rPr lang="en-GB" altLang="en-US" sz="2000" dirty="0">
                <a:latin typeface="Verdana" panose="020B0604030504040204" pitchFamily="34" charset="0"/>
              </a:rPr>
              <a:t>There will be </a:t>
            </a:r>
            <a:r>
              <a:rPr lang="en-GB" altLang="en-US" sz="2000" b="1" dirty="0">
                <a:latin typeface="Verdana" panose="020B0604030504040204" pitchFamily="34" charset="0"/>
              </a:rPr>
              <a:t>the chance to speak with them </a:t>
            </a:r>
            <a:r>
              <a:rPr lang="en-GB" altLang="en-US" sz="2000" dirty="0">
                <a:latin typeface="Verdana" panose="020B0604030504040204" pitchFamily="34" charset="0"/>
              </a:rPr>
              <a:t>if desired</a:t>
            </a:r>
          </a:p>
          <a:p>
            <a:pPr marL="285750" indent="-285750">
              <a:spcBef>
                <a:spcPct val="50000"/>
              </a:spcBef>
              <a:buClr>
                <a:srgbClr val="778B66"/>
              </a:buClr>
            </a:pPr>
            <a:r>
              <a:rPr lang="en-GB" altLang="en-US" sz="2000" dirty="0">
                <a:latin typeface="Verdana" panose="020B0604030504040204" pitchFamily="34" charset="0"/>
              </a:rPr>
              <a:t>The consultants’ reports will help us prepare our </a:t>
            </a:r>
            <a:r>
              <a:rPr lang="en-GB" altLang="en-US" sz="2000" b="1" dirty="0">
                <a:latin typeface="Verdana" panose="020B0604030504040204" pitchFamily="34" charset="0"/>
              </a:rPr>
              <a:t>Self-Evaluation Document </a:t>
            </a:r>
            <a:r>
              <a:rPr lang="en-GB" altLang="en-US" sz="2000" dirty="0">
                <a:latin typeface="Verdana" panose="020B0604030504040204" pitchFamily="34" charset="0"/>
              </a:rPr>
              <a:t>to submit to the review panel</a:t>
            </a:r>
            <a:endParaRPr lang="en-US" altLang="en-US" sz="1600" dirty="0">
              <a:latin typeface="Verdana" panose="020B0604030504040204" pitchFamily="34" charset="0"/>
            </a:endParaRPr>
          </a:p>
        </p:txBody>
      </p:sp>
    </p:spTree>
    <p:extLst>
      <p:ext uri="{BB962C8B-B14F-4D97-AF65-F5344CB8AC3E}">
        <p14:creationId xmlns:p14="http://schemas.microsoft.com/office/powerpoint/2010/main" val="343320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8">
            <a:extLst>
              <a:ext uri="{FF2B5EF4-FFF2-40B4-BE49-F238E27FC236}">
                <a16:creationId xmlns:a16="http://schemas.microsoft.com/office/drawing/2014/main" id="{B3F59CAF-3A41-420A-B5F4-4EF0D270A4C9}"/>
              </a:ext>
            </a:extLst>
          </p:cNvPr>
          <p:cNvSpPr>
            <a:spLocks noChangeArrowheads="1"/>
          </p:cNvSpPr>
          <p:nvPr/>
        </p:nvSpPr>
        <p:spPr bwMode="auto">
          <a:xfrm>
            <a:off x="407368" y="404664"/>
            <a:ext cx="11449272" cy="5919936"/>
          </a:xfrm>
          <a:prstGeom prst="rect">
            <a:avLst/>
          </a:prstGeom>
          <a:noFill/>
          <a:ln w="9525">
            <a:solidFill>
              <a:srgbClr val="346AC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dirty="0"/>
          </a:p>
        </p:txBody>
      </p:sp>
      <p:sp>
        <p:nvSpPr>
          <p:cNvPr id="5124" name="Rectangle 21">
            <a:extLst>
              <a:ext uri="{FF2B5EF4-FFF2-40B4-BE49-F238E27FC236}">
                <a16:creationId xmlns:a16="http://schemas.microsoft.com/office/drawing/2014/main" id="{F5AA6BE5-21E7-496A-80DD-9EE6D1F81198}"/>
              </a:ext>
            </a:extLst>
          </p:cNvPr>
          <p:cNvSpPr>
            <a:spLocks noChangeArrowheads="1"/>
          </p:cNvSpPr>
          <p:nvPr/>
        </p:nvSpPr>
        <p:spPr bwMode="auto">
          <a:xfrm>
            <a:off x="983432" y="749679"/>
            <a:ext cx="1065718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3600" dirty="0">
                <a:solidFill>
                  <a:srgbClr val="1C2D6C"/>
                </a:solidFill>
                <a:latin typeface="Verdana" panose="020B0604030504040204" pitchFamily="34" charset="0"/>
              </a:rPr>
              <a:t>The review process (Sept 2024–2025)</a:t>
            </a:r>
          </a:p>
        </p:txBody>
      </p:sp>
      <p:sp>
        <p:nvSpPr>
          <p:cNvPr id="5125" name="Rectangle 24">
            <a:extLst>
              <a:ext uri="{FF2B5EF4-FFF2-40B4-BE49-F238E27FC236}">
                <a16:creationId xmlns:a16="http://schemas.microsoft.com/office/drawing/2014/main" id="{0B6415C5-C9BD-49EB-88A8-D9DEC338B0A1}"/>
              </a:ext>
            </a:extLst>
          </p:cNvPr>
          <p:cNvSpPr>
            <a:spLocks noChangeArrowheads="1"/>
          </p:cNvSpPr>
          <p:nvPr/>
        </p:nvSpPr>
        <p:spPr bwMode="auto">
          <a:xfrm>
            <a:off x="9048328" y="6453336"/>
            <a:ext cx="2895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r">
              <a:spcBef>
                <a:spcPct val="0"/>
              </a:spcBef>
              <a:buFontTx/>
              <a:buNone/>
            </a:pPr>
            <a:r>
              <a:rPr lang="en-US" altLang="en-US" sz="1000" dirty="0">
                <a:solidFill>
                  <a:srgbClr val="32559F"/>
                </a:solidFill>
                <a:latin typeface="Verdana" panose="020B0604030504040204" pitchFamily="34" charset="0"/>
              </a:rPr>
              <a:t>Radcliffe Department of Medicine</a:t>
            </a:r>
          </a:p>
        </p:txBody>
      </p:sp>
      <p:sp>
        <p:nvSpPr>
          <p:cNvPr id="6" name="Text Box 20">
            <a:extLst>
              <a:ext uri="{FF2B5EF4-FFF2-40B4-BE49-F238E27FC236}">
                <a16:creationId xmlns:a16="http://schemas.microsoft.com/office/drawing/2014/main" id="{6C8913E3-2961-46BF-B9F8-9A6E0E6A7255}"/>
              </a:ext>
            </a:extLst>
          </p:cNvPr>
          <p:cNvSpPr txBox="1">
            <a:spLocks noChangeArrowheads="1"/>
          </p:cNvSpPr>
          <p:nvPr/>
        </p:nvSpPr>
        <p:spPr bwMode="auto">
          <a:xfrm>
            <a:off x="967733" y="1678693"/>
            <a:ext cx="108012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285750" indent="-285750">
              <a:spcBef>
                <a:spcPct val="50000"/>
              </a:spcBef>
              <a:buClr>
                <a:srgbClr val="778B66"/>
              </a:buClr>
            </a:pPr>
            <a:r>
              <a:rPr lang="en-GB" altLang="en-US" sz="2000" dirty="0">
                <a:latin typeface="Verdana" panose="020B0604030504040204" pitchFamily="34" charset="0"/>
              </a:rPr>
              <a:t>RDM's Senior Leadership Team will write a 'Self-Evaluation Document' (SED) for the University review panel, which will have members from within and beyond the University. The SED will cover our view of our vision, mission, strategies and the support to enable them.</a:t>
            </a:r>
          </a:p>
          <a:p>
            <a:pPr marL="285750" indent="-285750">
              <a:spcBef>
                <a:spcPct val="50000"/>
              </a:spcBef>
              <a:buClr>
                <a:srgbClr val="778B66"/>
              </a:buClr>
            </a:pPr>
            <a:r>
              <a:rPr lang="en-GB" altLang="en-US" sz="2000" dirty="0">
                <a:latin typeface="Verdana" panose="020B0604030504040204" pitchFamily="34" charset="0"/>
              </a:rPr>
              <a:t>The review panel will spend two days (expected to be in December) reading our Self-Evaluation Document, looking at a range of data about RDM, talking to invited staff and students, and then writing a report with recommendations. </a:t>
            </a:r>
          </a:p>
          <a:p>
            <a:pPr marL="285750" indent="-285750">
              <a:spcBef>
                <a:spcPct val="50000"/>
              </a:spcBef>
              <a:buClr>
                <a:srgbClr val="778B66"/>
              </a:buClr>
            </a:pPr>
            <a:r>
              <a:rPr lang="en-GB" altLang="en-US" sz="2000" dirty="0">
                <a:latin typeface="Verdana" panose="020B0604030504040204" pitchFamily="34" charset="0"/>
              </a:rPr>
              <a:t>RDM's Senior Leadership Team will be invited to provide responses to the review panel's recommendations. We expect that the review report and the departmental response will then be considered by the Medical Sciences Division and University's Education Committee.</a:t>
            </a:r>
          </a:p>
          <a:p>
            <a:pPr marL="285750" indent="-285750">
              <a:spcBef>
                <a:spcPct val="50000"/>
              </a:spcBef>
              <a:buClr>
                <a:srgbClr val="778B66"/>
              </a:buClr>
            </a:pPr>
            <a:r>
              <a:rPr lang="en-GB" altLang="en-US" sz="2000" dirty="0">
                <a:latin typeface="Verdana" panose="020B0604030504040204" pitchFamily="34" charset="0"/>
              </a:rPr>
              <a:t>Once an agreement has been reached on how to proceed, we will plan the implementation phase</a:t>
            </a:r>
            <a:r>
              <a:rPr lang="en-GB" altLang="en-US" sz="1600" dirty="0">
                <a:latin typeface="Verdana" panose="020B0604030504040204" pitchFamily="34" charset="0"/>
              </a:rPr>
              <a:t>.</a:t>
            </a:r>
            <a:endParaRPr lang="en-US" altLang="en-US" sz="1600" dirty="0">
              <a:latin typeface="Verdana" panose="020B0604030504040204" pitchFamily="34" charset="0"/>
            </a:endParaRPr>
          </a:p>
        </p:txBody>
      </p:sp>
    </p:spTree>
    <p:extLst>
      <p:ext uri="{BB962C8B-B14F-4D97-AF65-F5344CB8AC3E}">
        <p14:creationId xmlns:p14="http://schemas.microsoft.com/office/powerpoint/2010/main" val="339021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8">
            <a:extLst>
              <a:ext uri="{FF2B5EF4-FFF2-40B4-BE49-F238E27FC236}">
                <a16:creationId xmlns:a16="http://schemas.microsoft.com/office/drawing/2014/main" id="{B3F59CAF-3A41-420A-B5F4-4EF0D270A4C9}"/>
              </a:ext>
            </a:extLst>
          </p:cNvPr>
          <p:cNvSpPr>
            <a:spLocks noChangeArrowheads="1"/>
          </p:cNvSpPr>
          <p:nvPr/>
        </p:nvSpPr>
        <p:spPr bwMode="auto">
          <a:xfrm>
            <a:off x="407368" y="404664"/>
            <a:ext cx="11449272" cy="5919936"/>
          </a:xfrm>
          <a:prstGeom prst="rect">
            <a:avLst/>
          </a:prstGeom>
          <a:noFill/>
          <a:ln w="9525">
            <a:solidFill>
              <a:srgbClr val="346AC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dirty="0"/>
          </a:p>
        </p:txBody>
      </p:sp>
      <p:sp>
        <p:nvSpPr>
          <p:cNvPr id="5124" name="Rectangle 21">
            <a:extLst>
              <a:ext uri="{FF2B5EF4-FFF2-40B4-BE49-F238E27FC236}">
                <a16:creationId xmlns:a16="http://schemas.microsoft.com/office/drawing/2014/main" id="{F5AA6BE5-21E7-496A-80DD-9EE6D1F81198}"/>
              </a:ext>
            </a:extLst>
          </p:cNvPr>
          <p:cNvSpPr>
            <a:spLocks noChangeArrowheads="1"/>
          </p:cNvSpPr>
          <p:nvPr/>
        </p:nvSpPr>
        <p:spPr bwMode="auto">
          <a:xfrm>
            <a:off x="983432" y="749679"/>
            <a:ext cx="1065718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3600" dirty="0">
                <a:solidFill>
                  <a:srgbClr val="1C2D6C"/>
                </a:solidFill>
                <a:latin typeface="Verdana" panose="020B0604030504040204" pitchFamily="34" charset="0"/>
              </a:rPr>
              <a:t>Questions the review will help us to consider</a:t>
            </a:r>
          </a:p>
        </p:txBody>
      </p:sp>
      <p:sp>
        <p:nvSpPr>
          <p:cNvPr id="5125" name="Rectangle 24">
            <a:extLst>
              <a:ext uri="{FF2B5EF4-FFF2-40B4-BE49-F238E27FC236}">
                <a16:creationId xmlns:a16="http://schemas.microsoft.com/office/drawing/2014/main" id="{0B6415C5-C9BD-49EB-88A8-D9DEC338B0A1}"/>
              </a:ext>
            </a:extLst>
          </p:cNvPr>
          <p:cNvSpPr>
            <a:spLocks noChangeArrowheads="1"/>
          </p:cNvSpPr>
          <p:nvPr/>
        </p:nvSpPr>
        <p:spPr bwMode="auto">
          <a:xfrm>
            <a:off x="9048328" y="6453336"/>
            <a:ext cx="2895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r">
              <a:spcBef>
                <a:spcPct val="0"/>
              </a:spcBef>
              <a:buFontTx/>
              <a:buNone/>
            </a:pPr>
            <a:r>
              <a:rPr lang="en-US" altLang="en-US" sz="1000" dirty="0">
                <a:solidFill>
                  <a:srgbClr val="32559F"/>
                </a:solidFill>
                <a:latin typeface="Verdana" panose="020B0604030504040204" pitchFamily="34" charset="0"/>
              </a:rPr>
              <a:t>Radcliffe Department of Medicine</a:t>
            </a:r>
          </a:p>
        </p:txBody>
      </p:sp>
      <p:sp>
        <p:nvSpPr>
          <p:cNvPr id="6" name="Text Box 20">
            <a:extLst>
              <a:ext uri="{FF2B5EF4-FFF2-40B4-BE49-F238E27FC236}">
                <a16:creationId xmlns:a16="http://schemas.microsoft.com/office/drawing/2014/main" id="{6C8913E3-2961-46BF-B9F8-9A6E0E6A7255}"/>
              </a:ext>
            </a:extLst>
          </p:cNvPr>
          <p:cNvSpPr txBox="1">
            <a:spLocks noChangeArrowheads="1"/>
          </p:cNvSpPr>
          <p:nvPr/>
        </p:nvSpPr>
        <p:spPr bwMode="auto">
          <a:xfrm>
            <a:off x="967733" y="1678693"/>
            <a:ext cx="108012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285750" indent="-285750">
              <a:spcBef>
                <a:spcPct val="50000"/>
              </a:spcBef>
              <a:buClr>
                <a:srgbClr val="778B66"/>
              </a:buClr>
            </a:pPr>
            <a:r>
              <a:rPr lang="en-GB" altLang="en-US" sz="2000" dirty="0">
                <a:latin typeface="Verdana" panose="020B0604030504040204" pitchFamily="34" charset="0"/>
              </a:rPr>
              <a:t>How might we want to redefine our scientific priorities?</a:t>
            </a:r>
          </a:p>
          <a:p>
            <a:pPr marL="285750" indent="-285750">
              <a:spcBef>
                <a:spcPct val="50000"/>
              </a:spcBef>
              <a:buClr>
                <a:srgbClr val="778B66"/>
              </a:buClr>
            </a:pPr>
            <a:r>
              <a:rPr lang="en-GB" altLang="en-US" sz="2000" dirty="0">
                <a:latin typeface="Verdana" panose="020B0604030504040204" pitchFamily="34" charset="0"/>
              </a:rPr>
              <a:t>Are we using our existing resources wisely? People, money, space etc.</a:t>
            </a:r>
          </a:p>
          <a:p>
            <a:pPr marL="285750" indent="-285750">
              <a:spcBef>
                <a:spcPct val="50000"/>
              </a:spcBef>
              <a:buClr>
                <a:srgbClr val="778B66"/>
              </a:buClr>
            </a:pPr>
            <a:r>
              <a:rPr lang="en-GB" altLang="en-US" sz="2000" dirty="0">
                <a:latin typeface="Verdana" panose="020B0604030504040204" pitchFamily="34" charset="0"/>
              </a:rPr>
              <a:t>What is the optimal size and shape for RDM?</a:t>
            </a:r>
          </a:p>
          <a:p>
            <a:pPr marL="285750" indent="-285750">
              <a:spcBef>
                <a:spcPct val="50000"/>
              </a:spcBef>
              <a:buClr>
                <a:srgbClr val="778B66"/>
              </a:buClr>
            </a:pPr>
            <a:r>
              <a:rPr lang="en-GB" altLang="en-US" sz="2000" dirty="0">
                <a:latin typeface="Verdana" panose="020B0604030504040204" pitchFamily="34" charset="0"/>
              </a:rPr>
              <a:t>Where do our future opportunities lie?</a:t>
            </a:r>
          </a:p>
          <a:p>
            <a:pPr marL="285750" indent="-285750">
              <a:spcBef>
                <a:spcPct val="50000"/>
              </a:spcBef>
              <a:buClr>
                <a:srgbClr val="778B66"/>
              </a:buClr>
            </a:pPr>
            <a:r>
              <a:rPr lang="en-GB" altLang="en-US" sz="2000" dirty="0">
                <a:latin typeface="Verdana" panose="020B0604030504040204" pitchFamily="34" charset="0"/>
              </a:rPr>
              <a:t>What can we do better?</a:t>
            </a:r>
          </a:p>
          <a:p>
            <a:pPr marL="285750" indent="-285750">
              <a:spcBef>
                <a:spcPct val="50000"/>
              </a:spcBef>
              <a:buClr>
                <a:srgbClr val="778B66"/>
              </a:buClr>
            </a:pPr>
            <a:endParaRPr lang="en-GB" altLang="en-US" sz="2000" dirty="0">
              <a:latin typeface="Verdana" panose="020B0604030504040204" pitchFamily="34" charset="0"/>
            </a:endParaRPr>
          </a:p>
          <a:p>
            <a:pPr marL="285750" indent="-285750">
              <a:spcBef>
                <a:spcPct val="50000"/>
              </a:spcBef>
              <a:buClr>
                <a:srgbClr val="778B66"/>
              </a:buClr>
            </a:pPr>
            <a:endParaRPr lang="en-US" altLang="en-US" sz="1600" dirty="0">
              <a:latin typeface="Verdana" panose="020B0604030504040204" pitchFamily="34" charset="0"/>
            </a:endParaRPr>
          </a:p>
        </p:txBody>
      </p:sp>
    </p:spTree>
    <p:extLst>
      <p:ext uri="{BB962C8B-B14F-4D97-AF65-F5344CB8AC3E}">
        <p14:creationId xmlns:p14="http://schemas.microsoft.com/office/powerpoint/2010/main" val="3239505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8">
            <a:extLst>
              <a:ext uri="{FF2B5EF4-FFF2-40B4-BE49-F238E27FC236}">
                <a16:creationId xmlns:a16="http://schemas.microsoft.com/office/drawing/2014/main" id="{B3F59CAF-3A41-420A-B5F4-4EF0D270A4C9}"/>
              </a:ext>
            </a:extLst>
          </p:cNvPr>
          <p:cNvSpPr>
            <a:spLocks noChangeArrowheads="1"/>
          </p:cNvSpPr>
          <p:nvPr/>
        </p:nvSpPr>
        <p:spPr bwMode="auto">
          <a:xfrm>
            <a:off x="407368" y="404664"/>
            <a:ext cx="11449272" cy="5919936"/>
          </a:xfrm>
          <a:prstGeom prst="rect">
            <a:avLst/>
          </a:prstGeom>
          <a:noFill/>
          <a:ln w="9525">
            <a:solidFill>
              <a:srgbClr val="346AC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dirty="0"/>
          </a:p>
        </p:txBody>
      </p:sp>
      <p:sp>
        <p:nvSpPr>
          <p:cNvPr id="5124" name="Rectangle 21">
            <a:extLst>
              <a:ext uri="{FF2B5EF4-FFF2-40B4-BE49-F238E27FC236}">
                <a16:creationId xmlns:a16="http://schemas.microsoft.com/office/drawing/2014/main" id="{F5AA6BE5-21E7-496A-80DD-9EE6D1F81198}"/>
              </a:ext>
            </a:extLst>
          </p:cNvPr>
          <p:cNvSpPr>
            <a:spLocks noChangeArrowheads="1"/>
          </p:cNvSpPr>
          <p:nvPr/>
        </p:nvSpPr>
        <p:spPr bwMode="auto">
          <a:xfrm>
            <a:off x="983432" y="749679"/>
            <a:ext cx="928903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1" hangingPunct="1">
              <a:spcBef>
                <a:spcPct val="0"/>
              </a:spcBef>
              <a:buFontTx/>
              <a:buNone/>
            </a:pPr>
            <a:r>
              <a:rPr lang="en-US" altLang="en-US" sz="3600" dirty="0">
                <a:solidFill>
                  <a:srgbClr val="1C2D6C"/>
                </a:solidFill>
                <a:latin typeface="Verdana" panose="020B0604030504040204" pitchFamily="34" charset="0"/>
              </a:rPr>
              <a:t>More information and contact</a:t>
            </a:r>
          </a:p>
        </p:txBody>
      </p:sp>
      <p:sp>
        <p:nvSpPr>
          <p:cNvPr id="5125" name="Rectangle 24">
            <a:extLst>
              <a:ext uri="{FF2B5EF4-FFF2-40B4-BE49-F238E27FC236}">
                <a16:creationId xmlns:a16="http://schemas.microsoft.com/office/drawing/2014/main" id="{0B6415C5-C9BD-49EB-88A8-D9DEC338B0A1}"/>
              </a:ext>
            </a:extLst>
          </p:cNvPr>
          <p:cNvSpPr>
            <a:spLocks noChangeArrowheads="1"/>
          </p:cNvSpPr>
          <p:nvPr/>
        </p:nvSpPr>
        <p:spPr bwMode="auto">
          <a:xfrm>
            <a:off x="9048328" y="6453336"/>
            <a:ext cx="2895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r">
              <a:spcBef>
                <a:spcPct val="0"/>
              </a:spcBef>
              <a:buFontTx/>
              <a:buNone/>
            </a:pPr>
            <a:r>
              <a:rPr lang="en-US" altLang="en-US" sz="1000" dirty="0">
                <a:solidFill>
                  <a:srgbClr val="32559F"/>
                </a:solidFill>
                <a:latin typeface="Verdana" panose="020B0604030504040204" pitchFamily="34" charset="0"/>
              </a:rPr>
              <a:t>Radcliffe Department of Medicine</a:t>
            </a:r>
          </a:p>
        </p:txBody>
      </p:sp>
      <p:sp>
        <p:nvSpPr>
          <p:cNvPr id="6" name="Text Box 20">
            <a:extLst>
              <a:ext uri="{FF2B5EF4-FFF2-40B4-BE49-F238E27FC236}">
                <a16:creationId xmlns:a16="http://schemas.microsoft.com/office/drawing/2014/main" id="{6C8913E3-2961-46BF-B9F8-9A6E0E6A7255}"/>
              </a:ext>
            </a:extLst>
          </p:cNvPr>
          <p:cNvSpPr txBox="1">
            <a:spLocks noChangeArrowheads="1"/>
          </p:cNvSpPr>
          <p:nvPr/>
        </p:nvSpPr>
        <p:spPr bwMode="auto">
          <a:xfrm>
            <a:off x="911424" y="1716615"/>
            <a:ext cx="108012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285750" indent="-285750">
              <a:spcBef>
                <a:spcPct val="50000"/>
              </a:spcBef>
              <a:buClr>
                <a:srgbClr val="778B66"/>
              </a:buClr>
            </a:pPr>
            <a:r>
              <a:rPr lang="en-GB" altLang="en-US" sz="2000" dirty="0">
                <a:latin typeface="Verdana" panose="020B0604030504040204" pitchFamily="34" charset="0"/>
              </a:rPr>
              <a:t>If you have any questions about the review process please contact </a:t>
            </a:r>
            <a:r>
              <a:rPr lang="en-GB" altLang="en-US" sz="2000" dirty="0">
                <a:latin typeface="Verdana" panose="020B0604030504040204" pitchFamily="34" charset="0"/>
                <a:hlinkClick r:id="rId3"/>
              </a:rPr>
              <a:t>communications@rdm.ox.ac.uk</a:t>
            </a:r>
            <a:endParaRPr lang="en-GB" altLang="en-US" sz="2000" dirty="0">
              <a:latin typeface="Verdana" panose="020B0604030504040204" pitchFamily="34" charset="0"/>
            </a:endParaRPr>
          </a:p>
          <a:p>
            <a:pPr marL="285750" indent="-285750">
              <a:spcBef>
                <a:spcPct val="50000"/>
              </a:spcBef>
              <a:buClr>
                <a:srgbClr val="778B66"/>
              </a:buClr>
            </a:pPr>
            <a:r>
              <a:rPr lang="en-GB" altLang="en-US" sz="2000" dirty="0">
                <a:latin typeface="Verdana" panose="020B0604030504040204" pitchFamily="34" charset="0"/>
              </a:rPr>
              <a:t>See also the dedicated departmental review webpages </a:t>
            </a:r>
            <a:r>
              <a:rPr lang="en-GB" altLang="en-US" sz="2000" dirty="0">
                <a:latin typeface="Verdana" panose="020B0604030504040204" pitchFamily="34" charset="0"/>
                <a:hlinkClick r:id="rId4"/>
              </a:rPr>
              <a:t>https://www.rdm.ox.ac.uk/intranet/departmental-review-2024</a:t>
            </a:r>
            <a:r>
              <a:rPr lang="en-GB" altLang="en-US" sz="2000" dirty="0">
                <a:latin typeface="Verdana" panose="020B0604030504040204" pitchFamily="34" charset="0"/>
              </a:rPr>
              <a:t> (SSO required)</a:t>
            </a:r>
          </a:p>
          <a:p>
            <a:pPr marL="285750" indent="-285750">
              <a:spcBef>
                <a:spcPct val="50000"/>
              </a:spcBef>
              <a:buClr>
                <a:srgbClr val="778B66"/>
              </a:buClr>
            </a:pPr>
            <a:r>
              <a:rPr lang="en-GB" altLang="en-US" sz="2000" dirty="0">
                <a:latin typeface="Verdana" panose="020B0604030504040204" pitchFamily="34" charset="0"/>
              </a:rPr>
              <a:t>Keep an eye on the weekly RDM bulletin for updates on how the process is going</a:t>
            </a:r>
          </a:p>
          <a:p>
            <a:pPr marL="285750" indent="-285750">
              <a:spcBef>
                <a:spcPct val="50000"/>
              </a:spcBef>
              <a:buClr>
                <a:srgbClr val="778B66"/>
              </a:buClr>
            </a:pPr>
            <a:endParaRPr lang="en-GB" altLang="en-US" sz="1600" dirty="0">
              <a:latin typeface="Verdana" panose="020B0604030504040204" pitchFamily="34" charset="0"/>
            </a:endParaRPr>
          </a:p>
          <a:p>
            <a:pPr marL="285750" indent="-285750">
              <a:spcBef>
                <a:spcPct val="50000"/>
              </a:spcBef>
              <a:buClr>
                <a:srgbClr val="778B66"/>
              </a:buClr>
            </a:pPr>
            <a:endParaRPr lang="en-GB" altLang="en-US" sz="1600" dirty="0">
              <a:latin typeface="Verdana" panose="020B0604030504040204" pitchFamily="34" charset="0"/>
            </a:endParaRPr>
          </a:p>
          <a:p>
            <a:pPr marL="285750" indent="-285750">
              <a:spcBef>
                <a:spcPct val="50000"/>
              </a:spcBef>
              <a:buClr>
                <a:srgbClr val="778B66"/>
              </a:buClr>
            </a:pPr>
            <a:endParaRPr lang="en-GB" altLang="en-US" sz="1600" b="1" dirty="0">
              <a:latin typeface="Verdana" panose="020B0604030504040204" pitchFamily="34" charset="0"/>
            </a:endParaRPr>
          </a:p>
          <a:p>
            <a:pPr marL="285750" indent="-285750">
              <a:spcBef>
                <a:spcPct val="50000"/>
              </a:spcBef>
              <a:buClr>
                <a:srgbClr val="778B66"/>
              </a:buClr>
            </a:pPr>
            <a:endParaRPr lang="en-US" altLang="en-US" sz="1600" dirty="0">
              <a:latin typeface="Verdana" panose="020B0604030504040204" pitchFamily="34" charset="0"/>
            </a:endParaRPr>
          </a:p>
        </p:txBody>
      </p:sp>
    </p:spTree>
    <p:extLst>
      <p:ext uri="{BB962C8B-B14F-4D97-AF65-F5344CB8AC3E}">
        <p14:creationId xmlns:p14="http://schemas.microsoft.com/office/powerpoint/2010/main" val="184252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F9D4E37-C1FB-4FDF-AF27-43C4824A3AB0}"/>
              </a:ext>
            </a:extLst>
          </p:cNvPr>
          <p:cNvSpPr>
            <a:spLocks noChangeArrowheads="1"/>
          </p:cNvSpPr>
          <p:nvPr/>
        </p:nvSpPr>
        <p:spPr bwMode="auto">
          <a:xfrm>
            <a:off x="0" y="0"/>
            <a:ext cx="12192000" cy="6858000"/>
          </a:xfrm>
          <a:prstGeom prst="rect">
            <a:avLst/>
          </a:prstGeom>
          <a:solidFill>
            <a:srgbClr val="1C2D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endParaRPr lang="en-US" altLang="en-US" sz="2400" dirty="0">
              <a:solidFill>
                <a:schemeClr val="bg1"/>
              </a:solidFill>
            </a:endParaRPr>
          </a:p>
        </p:txBody>
      </p:sp>
      <p:pic>
        <p:nvPicPr>
          <p:cNvPr id="6147" name="Picture 3" descr="RDM+UniLogosRight_Whitetype.png                                00D11B34Macintosh HD                   7C2685BB:">
            <a:extLst>
              <a:ext uri="{FF2B5EF4-FFF2-40B4-BE49-F238E27FC236}">
                <a16:creationId xmlns:a16="http://schemas.microsoft.com/office/drawing/2014/main" id="{5B0F08FF-CEC6-4BED-BC5B-72F15B2E8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895600"/>
            <a:ext cx="3505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F46D077191524789927868CF947692" ma:contentTypeVersion="17" ma:contentTypeDescription="Create a new document." ma:contentTypeScope="" ma:versionID="99a2842f55ced68f69801cf1339d50c3">
  <xsd:schema xmlns:xsd="http://www.w3.org/2001/XMLSchema" xmlns:xs="http://www.w3.org/2001/XMLSchema" xmlns:p="http://schemas.microsoft.com/office/2006/metadata/properties" xmlns:ns3="adcfa805-e237-4af0-86e0-efffb5656f00" xmlns:ns4="2bb55023-286f-46d7-8b8e-5a79189d33e9" targetNamespace="http://schemas.microsoft.com/office/2006/metadata/properties" ma:root="true" ma:fieldsID="8cb5a80e25bb79cd230201a4f7e5d4e6" ns3:_="" ns4:_="">
    <xsd:import namespace="adcfa805-e237-4af0-86e0-efffb5656f00"/>
    <xsd:import namespace="2bb55023-286f-46d7-8b8e-5a79189d33e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fa805-e237-4af0-86e0-efffb5656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b55023-286f-46d7-8b8e-5a79189d33e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dcfa805-e237-4af0-86e0-efffb5656f00" xsi:nil="true"/>
  </documentManagement>
</p:properties>
</file>

<file path=customXml/itemProps1.xml><?xml version="1.0" encoding="utf-8"?>
<ds:datastoreItem xmlns:ds="http://schemas.openxmlformats.org/officeDocument/2006/customXml" ds:itemID="{D33996A3-04AE-4620-9815-432F9E04A0DF}">
  <ds:schemaRefs>
    <ds:schemaRef ds:uri="http://schemas.microsoft.com/sharepoint/v3/contenttype/forms"/>
  </ds:schemaRefs>
</ds:datastoreItem>
</file>

<file path=customXml/itemProps2.xml><?xml version="1.0" encoding="utf-8"?>
<ds:datastoreItem xmlns:ds="http://schemas.openxmlformats.org/officeDocument/2006/customXml" ds:itemID="{97E7CAD1-8584-4FB6-AF83-09E95C56F2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fa805-e237-4af0-86e0-efffb5656f00"/>
    <ds:schemaRef ds:uri="2bb55023-286f-46d7-8b8e-5a79189d33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75182F-1050-4EFE-8168-21C314CB346E}">
  <ds:schemaRefs>
    <ds:schemaRef ds:uri="http://schemas.microsoft.com/office/2006/documentManagement/types"/>
    <ds:schemaRef ds:uri="http://schemas.microsoft.com/office/2006/metadata/properties"/>
    <ds:schemaRef ds:uri="http://schemas.openxmlformats.org/package/2006/metadata/core-properties"/>
    <ds:schemaRef ds:uri="2bb55023-286f-46d7-8b8e-5a79189d33e9"/>
    <ds:schemaRef ds:uri="http://www.w3.org/XML/1998/namespace"/>
    <ds:schemaRef ds:uri="http://purl.org/dc/dcmitype/"/>
    <ds:schemaRef ds:uri="http://purl.org/dc/elements/1.1/"/>
    <ds:schemaRef ds:uri="http://schemas.microsoft.com/office/infopath/2007/PartnerControls"/>
    <ds:schemaRef ds:uri="adcfa805-e237-4af0-86e0-efffb5656f00"/>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993</TotalTime>
  <Words>500</Words>
  <Application>Microsoft Office PowerPoint</Application>
  <PresentationFormat>Widescreen</PresentationFormat>
  <Paragraphs>44</Paragraphs>
  <Slides>8</Slides>
  <Notes>6</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Times</vt:lpstr>
      <vt:lpstr>Verdana</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Orion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Hoover</dc:creator>
  <cp:lastModifiedBy>Jacqueline Pumphrey</cp:lastModifiedBy>
  <cp:revision>76</cp:revision>
  <dcterms:created xsi:type="dcterms:W3CDTF">2011-08-18T11:31:57Z</dcterms:created>
  <dcterms:modified xsi:type="dcterms:W3CDTF">2024-05-28T11:09:44Z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0x01010043F46D077191524789927868CF947692</vt:lpwstr>
  </property>
</Properties>
</file>