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51" r:id="rId2"/>
    <p:sldMasterId id="2147483667" r:id="rId3"/>
    <p:sldMasterId id="2147483702" r:id="rId4"/>
    <p:sldMasterId id="2147483698" r:id="rId5"/>
  </p:sldMasterIdLst>
  <p:notesMasterIdLst>
    <p:notesMasterId r:id="rId21"/>
  </p:notesMasterIdLst>
  <p:handoutMasterIdLst>
    <p:handoutMasterId r:id="rId22"/>
  </p:handoutMasterIdLst>
  <p:sldIdLst>
    <p:sldId id="418" r:id="rId6"/>
    <p:sldId id="479" r:id="rId7"/>
    <p:sldId id="455" r:id="rId8"/>
    <p:sldId id="454" r:id="rId9"/>
    <p:sldId id="465" r:id="rId10"/>
    <p:sldId id="460" r:id="rId11"/>
    <p:sldId id="462" r:id="rId12"/>
    <p:sldId id="480" r:id="rId13"/>
    <p:sldId id="463" r:id="rId14"/>
    <p:sldId id="468" r:id="rId15"/>
    <p:sldId id="466" r:id="rId16"/>
    <p:sldId id="467" r:id="rId17"/>
    <p:sldId id="481" r:id="rId18"/>
    <p:sldId id="486" r:id="rId19"/>
    <p:sldId id="482" r:id="rId2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0CD549-2666-494F-BC59-2CDEC4732E10}">
          <p14:sldIdLst>
            <p14:sldId id="418"/>
            <p14:sldId id="479"/>
            <p14:sldId id="455"/>
            <p14:sldId id="454"/>
            <p14:sldId id="465"/>
            <p14:sldId id="460"/>
            <p14:sldId id="462"/>
            <p14:sldId id="480"/>
            <p14:sldId id="463"/>
            <p14:sldId id="468"/>
            <p14:sldId id="466"/>
            <p14:sldId id="467"/>
            <p14:sldId id="481"/>
            <p14:sldId id="486"/>
            <p14:sldId id="482"/>
          </p14:sldIdLst>
        </p14:section>
        <p14:section name="Untitled Section" id="{1896654D-8EC5-6C41-A965-09EDDA367E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64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08" userDrawn="1">
          <p15:clr>
            <a:srgbClr val="A4A3A4"/>
          </p15:clr>
        </p15:guide>
        <p15:guide id="5" pos="513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2568" userDrawn="1">
          <p15:clr>
            <a:srgbClr val="A4A3A4"/>
          </p15:clr>
        </p15:guide>
        <p15:guide id="8" orient="horz" pos="3680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1" pos="7317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895" userDrawn="1">
          <p15:clr>
            <a:srgbClr val="A4A3A4"/>
          </p15:clr>
        </p15:guide>
        <p15:guide id="14" orient="horz" pos="2257" userDrawn="1">
          <p15:clr>
            <a:srgbClr val="A4A3A4"/>
          </p15:clr>
        </p15:guide>
        <p15:guide id="15" pos="4155" userDrawn="1">
          <p15:clr>
            <a:srgbClr val="A4A3A4"/>
          </p15:clr>
        </p15:guide>
        <p15:guide id="16" pos="7287" userDrawn="1">
          <p15:clr>
            <a:srgbClr val="A4A3A4"/>
          </p15:clr>
        </p15:guide>
        <p15:guide id="17" pos="5301" userDrawn="1">
          <p15:clr>
            <a:srgbClr val="A4A3A4"/>
          </p15:clr>
        </p15:guide>
        <p15:guide id="18" pos="524" userDrawn="1">
          <p15:clr>
            <a:srgbClr val="A4A3A4"/>
          </p15:clr>
        </p15:guide>
        <p15:guide id="19" pos="675" userDrawn="1">
          <p15:clr>
            <a:srgbClr val="A4A3A4"/>
          </p15:clr>
        </p15:guide>
        <p15:guide id="20" orient="horz" pos="1139" userDrawn="1">
          <p15:clr>
            <a:srgbClr val="A4A3A4"/>
          </p15:clr>
        </p15:guide>
        <p15:guide id="21" orient="horz" pos="2341" userDrawn="1">
          <p15:clr>
            <a:srgbClr val="A4A3A4"/>
          </p15:clr>
        </p15:guide>
        <p15:guide id="22" orient="horz" pos="3792" userDrawn="1">
          <p15:clr>
            <a:srgbClr val="A4A3A4"/>
          </p15:clr>
        </p15:guide>
        <p15:guide id="23" pos="3345" userDrawn="1">
          <p15:clr>
            <a:srgbClr val="A4A3A4"/>
          </p15:clr>
        </p15:guide>
        <p15:guide id="24" pos="355" userDrawn="1">
          <p15:clr>
            <a:srgbClr val="A4A3A4"/>
          </p15:clr>
        </p15:guide>
        <p15:guide id="25" pos="7487" userDrawn="1">
          <p15:clr>
            <a:srgbClr val="A4A3A4"/>
          </p15:clr>
        </p15:guide>
        <p15:guide id="26" pos="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34171"/>
    <a:srgbClr val="3583B4"/>
    <a:srgbClr val="F78002"/>
    <a:srgbClr val="92C83E"/>
    <a:srgbClr val="D7A900"/>
    <a:srgbClr val="000000"/>
    <a:srgbClr val="E98350"/>
    <a:srgbClr val="00589B"/>
    <a:srgbClr val="9465BB"/>
    <a:srgbClr val="3BA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" autoAdjust="0"/>
    <p:restoredTop sz="94701" autoAdjust="0"/>
  </p:normalViewPr>
  <p:slideViewPr>
    <p:cSldViewPr snapToGrid="0">
      <p:cViewPr varScale="1">
        <p:scale>
          <a:sx n="105" d="100"/>
          <a:sy n="105" d="100"/>
        </p:scale>
        <p:origin x="1272" y="102"/>
      </p:cViewPr>
      <p:guideLst>
        <p:guide orient="horz" pos="3564"/>
        <p:guide orient="horz" pos="709"/>
        <p:guide pos="3840"/>
        <p:guide pos="7408"/>
        <p:guide pos="513"/>
        <p:guide orient="horz" pos="935"/>
        <p:guide orient="horz" pos="2568"/>
        <p:guide orient="horz" pos="3680"/>
        <p:guide pos="393"/>
        <p:guide pos="7317"/>
        <p:guide orient="horz" pos="3521"/>
        <p:guide orient="horz" pos="895"/>
        <p:guide orient="horz" pos="2257"/>
        <p:guide pos="4155"/>
        <p:guide pos="7287"/>
        <p:guide pos="5301"/>
        <p:guide pos="524"/>
        <p:guide pos="675"/>
        <p:guide orient="horz" pos="1139"/>
        <p:guide orient="horz" pos="2341"/>
        <p:guide orient="horz" pos="3792"/>
        <p:guide pos="3345"/>
        <p:guide pos="355"/>
        <p:guide pos="7487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9BA26-F036-4D4E-92E2-EDCBCEB047B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A77A-0E4F-7746-9145-8929A8B7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F382-7CD3-FC4A-805A-252AEE4C4E1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491C-26EA-1040-AD66-805C98111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2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84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9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7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7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88CE9-CCB2-DD46-BEC3-B8BD121F7D8D}"/>
              </a:ext>
            </a:extLst>
          </p:cNvPr>
          <p:cNvSpPr/>
          <p:nvPr userDrawn="1"/>
        </p:nvSpPr>
        <p:spPr>
          <a:xfrm>
            <a:off x="0" y="1484313"/>
            <a:ext cx="12192000" cy="4357688"/>
          </a:xfrm>
          <a:prstGeom prst="rect">
            <a:avLst/>
          </a:prstGeom>
          <a:gradFill>
            <a:gsLst>
              <a:gs pos="0">
                <a:srgbClr val="0072C6"/>
              </a:gs>
              <a:gs pos="100000">
                <a:srgbClr val="0F1522"/>
              </a:gs>
            </a:gsLst>
            <a:lin ang="15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535162" y="3508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45412"/>
            <a:ext cx="12187936" cy="512589"/>
          </a:xfrm>
          <a:prstGeom prst="rect">
            <a:avLst/>
          </a:prstGeom>
          <a:gradFill flip="none" rotWithShape="1">
            <a:gsLst>
              <a:gs pos="100000">
                <a:srgbClr val="0072C6"/>
              </a:gs>
              <a:gs pos="0">
                <a:srgbClr val="0F152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ox_small_cmyk_pos_rect.jpg">
            <a:extLst>
              <a:ext uri="{FF2B5EF4-FFF2-40B4-BE49-F238E27FC236}">
                <a16:creationId xmlns:a16="http://schemas.microsoft.com/office/drawing/2014/main" id="{88F3678F-67AD-8842-B5D6-BDE76AF6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780" y="406585"/>
            <a:ext cx="2309288" cy="71132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29F540B1-2090-2E47-A4FD-C093397E3B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2" y="442624"/>
            <a:ext cx="1279128" cy="4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247632-DC5C-A946-A17C-9116174AF679}"/>
              </a:ext>
            </a:extLst>
          </p:cNvPr>
          <p:cNvSpPr/>
          <p:nvPr userDrawn="1"/>
        </p:nvSpPr>
        <p:spPr>
          <a:xfrm flipH="1">
            <a:off x="0" y="1126800"/>
            <a:ext cx="12192000" cy="5291592"/>
          </a:xfrm>
          <a:prstGeom prst="rect">
            <a:avLst/>
          </a:prstGeom>
          <a:gradFill>
            <a:gsLst>
              <a:gs pos="30000">
                <a:srgbClr val="0072C6">
                  <a:lumMod val="30000"/>
                  <a:lumOff val="70000"/>
                  <a:alpha val="0"/>
                </a:srgbClr>
              </a:gs>
              <a:gs pos="52000">
                <a:srgbClr val="0F1522">
                  <a:alpha val="8000"/>
                </a:srgb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47632-DC5C-A946-A17C-9116174AF679}"/>
              </a:ext>
            </a:extLst>
          </p:cNvPr>
          <p:cNvSpPr/>
          <p:nvPr userDrawn="1"/>
        </p:nvSpPr>
        <p:spPr>
          <a:xfrm flipH="1">
            <a:off x="0" y="1126800"/>
            <a:ext cx="12192000" cy="5291592"/>
          </a:xfrm>
          <a:prstGeom prst="rect">
            <a:avLst/>
          </a:prstGeom>
          <a:gradFill>
            <a:gsLst>
              <a:gs pos="30000">
                <a:srgbClr val="0072C6">
                  <a:lumMod val="30000"/>
                  <a:lumOff val="70000"/>
                  <a:alpha val="0"/>
                </a:srgbClr>
              </a:gs>
              <a:gs pos="52000">
                <a:srgbClr val="0F1522">
                  <a:alpha val="8000"/>
                </a:srgb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9AB79-96D1-9846-AA8F-F762E82DC781}"/>
              </a:ext>
            </a:extLst>
          </p:cNvPr>
          <p:cNvSpPr/>
          <p:nvPr userDrawn="1"/>
        </p:nvSpPr>
        <p:spPr>
          <a:xfrm>
            <a:off x="2" y="6345412"/>
            <a:ext cx="12191999" cy="512589"/>
          </a:xfrm>
          <a:prstGeom prst="rect">
            <a:avLst/>
          </a:prstGeom>
          <a:gradFill flip="none" rotWithShape="1">
            <a:gsLst>
              <a:gs pos="100000">
                <a:srgbClr val="0072C6"/>
              </a:gs>
              <a:gs pos="47000">
                <a:srgbClr val="0F152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ox_small_cmyk_pos_rect.jpg">
            <a:extLst>
              <a:ext uri="{FF2B5EF4-FFF2-40B4-BE49-F238E27FC236}">
                <a16:creationId xmlns:a16="http://schemas.microsoft.com/office/drawing/2014/main" id="{45C4F228-CF8C-D04C-9486-43DDAC2707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25" y="406586"/>
            <a:ext cx="1582643" cy="48749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36D3310-B518-6942-83E8-014AC0CDF2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2" y="442624"/>
            <a:ext cx="1279128" cy="4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9AB79-96D1-9846-AA8F-F762E82DC781}"/>
              </a:ext>
            </a:extLst>
          </p:cNvPr>
          <p:cNvSpPr/>
          <p:nvPr userDrawn="1"/>
        </p:nvSpPr>
        <p:spPr>
          <a:xfrm>
            <a:off x="2" y="6345412"/>
            <a:ext cx="12191999" cy="512589"/>
          </a:xfrm>
          <a:prstGeom prst="rect">
            <a:avLst/>
          </a:prstGeom>
          <a:gradFill flip="none" rotWithShape="1">
            <a:gsLst>
              <a:gs pos="100000">
                <a:srgbClr val="0072C6"/>
              </a:gs>
              <a:gs pos="47000">
                <a:srgbClr val="0F152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ox_small_cmyk_pos_rect.jpg">
            <a:extLst>
              <a:ext uri="{FF2B5EF4-FFF2-40B4-BE49-F238E27FC236}">
                <a16:creationId xmlns:a16="http://schemas.microsoft.com/office/drawing/2014/main" id="{69315BD5-E431-1B42-964F-EF957A842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25" y="406586"/>
            <a:ext cx="1582643" cy="48749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1F4AE8-F159-2F46-BFEC-B068D69B3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2" y="442624"/>
            <a:ext cx="1279128" cy="4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9AB79-96D1-9846-AA8F-F762E82DC781}"/>
              </a:ext>
            </a:extLst>
          </p:cNvPr>
          <p:cNvSpPr/>
          <p:nvPr userDrawn="1"/>
        </p:nvSpPr>
        <p:spPr>
          <a:xfrm>
            <a:off x="2" y="6345412"/>
            <a:ext cx="12191999" cy="512589"/>
          </a:xfrm>
          <a:prstGeom prst="rect">
            <a:avLst/>
          </a:prstGeom>
          <a:gradFill flip="none" rotWithShape="1">
            <a:gsLst>
              <a:gs pos="100000">
                <a:srgbClr val="0072C6"/>
              </a:gs>
              <a:gs pos="47000">
                <a:srgbClr val="0F152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207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6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154" y="2603145"/>
            <a:ext cx="9301381" cy="1972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2800" b="1" i="1" dirty="0">
                <a:solidFill>
                  <a:schemeClr val="bg1"/>
                </a:solidFill>
              </a:rPr>
              <a:t>Opportunities for RDM – Building for the Next 10 Years</a:t>
            </a:r>
            <a:endParaRPr lang="en-GB" sz="2800" b="1" i="1" dirty="0">
              <a:solidFill>
                <a:schemeClr val="bg1"/>
              </a:solidFill>
              <a:latin typeface="+mj-lt"/>
              <a:cs typeface="Arial"/>
            </a:endParaRPr>
          </a:p>
          <a:p>
            <a:pPr>
              <a:lnSpc>
                <a:spcPts val="54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/>
              </a:rPr>
              <a:t>Radcliffe Department of Medicine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Annual Symposium April 2022</a:t>
            </a:r>
          </a:p>
          <a:p>
            <a:pPr>
              <a:lnSpc>
                <a:spcPts val="5400"/>
              </a:lnSpc>
            </a:pPr>
            <a:r>
              <a:rPr lang="en-US" sz="2000" b="1" dirty="0">
                <a:solidFill>
                  <a:schemeClr val="bg1"/>
                </a:solidFill>
                <a:cs typeface="Arial"/>
              </a:rPr>
              <a:t>Prof Keith Channon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1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64DEC4-6BE6-B842-A667-A2F2E5047D7C}"/>
              </a:ext>
            </a:extLst>
          </p:cNvPr>
          <p:cNvSpPr txBox="1">
            <a:spLocks/>
          </p:cNvSpPr>
          <p:nvPr/>
        </p:nvSpPr>
        <p:spPr>
          <a:xfrm>
            <a:off x="1332000" y="1574883"/>
            <a:ext cx="10011190" cy="39841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400" b="1" dirty="0">
                <a:solidFill>
                  <a:srgbClr val="034171"/>
                </a:solidFill>
              </a:rPr>
              <a:t>Identify a common purpose: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RDM’s </a:t>
            </a:r>
            <a:r>
              <a:rPr lang="en-US" sz="2400" b="1" dirty="0"/>
              <a:t>primary</a:t>
            </a:r>
            <a:r>
              <a:rPr lang="en-US" sz="2400" dirty="0"/>
              <a:t> purpose is research, and RDMs core mission is </a:t>
            </a:r>
            <a:r>
              <a:rPr lang="en-US" sz="2400" b="1" i="1" dirty="0"/>
              <a:t>to </a:t>
            </a:r>
            <a:r>
              <a:rPr lang="en-US" sz="2400" b="1" i="1"/>
              <a:t>improve health by understand </a:t>
            </a:r>
            <a:r>
              <a:rPr lang="en-US" sz="2400" b="1" i="1" dirty="0"/>
              <a:t>the mechanisms of </a:t>
            </a:r>
            <a:r>
              <a:rPr lang="en-US" sz="2400" b="1" i="1"/>
              <a:t>human disease</a:t>
            </a:r>
            <a:endParaRPr lang="en-US" sz="2400" b="1" i="1" dirty="0"/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RDM’s research strategy should be distinctive, with </a:t>
            </a:r>
            <a:r>
              <a:rPr lang="en-US" sz="2400" dirty="0" err="1"/>
              <a:t>programmes</a:t>
            </a:r>
            <a:r>
              <a:rPr lang="en-US" sz="2400" dirty="0"/>
              <a:t> and platforms that are clear,  unique and at scale.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Small research </a:t>
            </a:r>
            <a:r>
              <a:rPr lang="en-US" sz="2400" dirty="0" err="1"/>
              <a:t>programmes</a:t>
            </a:r>
            <a:r>
              <a:rPr lang="en-US" sz="2400" dirty="0"/>
              <a:t> alone, even if numerous, will not drive sufficient critical mass or attract the necessary external funding for growth and expansion.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748D4-3DB9-6849-9426-0D25FF948696}"/>
              </a:ext>
            </a:extLst>
          </p:cNvPr>
          <p:cNvSpPr txBox="1"/>
          <p:nvPr/>
        </p:nvSpPr>
        <p:spPr>
          <a:xfrm>
            <a:off x="1000159" y="803393"/>
            <a:ext cx="103730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What is required do better?</a:t>
            </a:r>
          </a:p>
        </p:txBody>
      </p:sp>
    </p:spTree>
    <p:extLst>
      <p:ext uri="{BB962C8B-B14F-4D97-AF65-F5344CB8AC3E}">
        <p14:creationId xmlns:p14="http://schemas.microsoft.com/office/powerpoint/2010/main" val="32635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91FE2F-78F0-384E-93DA-59DA0112D2FF}"/>
              </a:ext>
            </a:extLst>
          </p:cNvPr>
          <p:cNvSpPr txBox="1"/>
          <p:nvPr/>
        </p:nvSpPr>
        <p:spPr>
          <a:xfrm>
            <a:off x="1000159" y="803393"/>
            <a:ext cx="103730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What is required do better?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64DEC4-6BE6-B842-A667-A2F2E5047D7C}"/>
              </a:ext>
            </a:extLst>
          </p:cNvPr>
          <p:cNvSpPr txBox="1">
            <a:spLocks/>
          </p:cNvSpPr>
          <p:nvPr/>
        </p:nvSpPr>
        <p:spPr>
          <a:xfrm>
            <a:off x="1386811" y="1783230"/>
            <a:ext cx="9418378" cy="350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400" b="1" dirty="0">
                <a:solidFill>
                  <a:srgbClr val="034171"/>
                </a:solidFill>
              </a:rPr>
              <a:t>A robust funding model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Greater focus, in some areas, on FEC to support research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Diversification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Commercial funding for research and trials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Large scale awards, less sole reliance on project/</a:t>
            </a:r>
            <a:r>
              <a:rPr lang="en-US" sz="2400" dirty="0" err="1"/>
              <a:t>programme</a:t>
            </a:r>
            <a:r>
              <a:rPr lang="en-US" sz="2400" dirty="0"/>
              <a:t> funding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Philanthropy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Be more ‘academically entrepreneurial’</a:t>
            </a:r>
          </a:p>
        </p:txBody>
      </p:sp>
    </p:spTree>
    <p:extLst>
      <p:ext uri="{BB962C8B-B14F-4D97-AF65-F5344CB8AC3E}">
        <p14:creationId xmlns:p14="http://schemas.microsoft.com/office/powerpoint/2010/main" val="2094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64DEC4-6BE6-B842-A667-A2F2E5047D7C}"/>
              </a:ext>
            </a:extLst>
          </p:cNvPr>
          <p:cNvSpPr txBox="1">
            <a:spLocks/>
          </p:cNvSpPr>
          <p:nvPr/>
        </p:nvSpPr>
        <p:spPr>
          <a:xfrm>
            <a:off x="1100505" y="1482288"/>
            <a:ext cx="10373059" cy="17517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300" b="1" dirty="0">
                <a:solidFill>
                  <a:srgbClr val="034171"/>
                </a:solidFill>
              </a:rPr>
              <a:t>Security and flexibility in career structures, with clarity and transparent goal setting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Supporting early and mid-career researchers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Clinical and non-clinical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Succession planning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732AABB-E270-BE4F-9920-50CBC7FF645F}"/>
              </a:ext>
            </a:extLst>
          </p:cNvPr>
          <p:cNvSpPr txBox="1">
            <a:spLocks/>
          </p:cNvSpPr>
          <p:nvPr/>
        </p:nvSpPr>
        <p:spPr>
          <a:xfrm>
            <a:off x="1100504" y="3429000"/>
            <a:ext cx="10373059" cy="2479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300" b="1" dirty="0">
                <a:solidFill>
                  <a:srgbClr val="034171"/>
                </a:solidFill>
              </a:rPr>
              <a:t>RDM should help to set collective objectives, based on: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‘gains of function’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 err="1"/>
              <a:t>Capitalise</a:t>
            </a:r>
            <a:r>
              <a:rPr lang="en-US" sz="2400" dirty="0"/>
              <a:t> on synergies:</a:t>
            </a:r>
          </a:p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400" dirty="0"/>
              <a:t>	- within and across the department</a:t>
            </a:r>
          </a:p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400" dirty="0"/>
              <a:t>	- with other departments (in MSD and across the University)</a:t>
            </a:r>
          </a:p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2400" dirty="0"/>
              <a:t>	- external and international</a:t>
            </a:r>
          </a:p>
          <a:p>
            <a:pPr>
              <a:buClr>
                <a:srgbClr val="005A9B"/>
              </a:buClr>
              <a:buSzPct val="120000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911DE-FC48-6C48-B5D4-0F1051DCF8BC}"/>
              </a:ext>
            </a:extLst>
          </p:cNvPr>
          <p:cNvSpPr txBox="1"/>
          <p:nvPr/>
        </p:nvSpPr>
        <p:spPr>
          <a:xfrm>
            <a:off x="1000159" y="803393"/>
            <a:ext cx="103730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What is required do better?</a:t>
            </a:r>
          </a:p>
        </p:txBody>
      </p:sp>
    </p:spTree>
    <p:extLst>
      <p:ext uri="{BB962C8B-B14F-4D97-AF65-F5344CB8AC3E}">
        <p14:creationId xmlns:p14="http://schemas.microsoft.com/office/powerpoint/2010/main" val="7646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2EB60-89DC-894D-8E50-DD2D6A70B4B0}"/>
              </a:ext>
            </a:extLst>
          </p:cNvPr>
          <p:cNvSpPr txBox="1"/>
          <p:nvPr/>
        </p:nvSpPr>
        <p:spPr>
          <a:xfrm>
            <a:off x="1392435" y="985062"/>
            <a:ext cx="86987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RDM - Future Areas for Cross-Disciplinary Research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F2F457-680B-3F44-8632-0570AF9DA488}"/>
              </a:ext>
            </a:extLst>
          </p:cNvPr>
          <p:cNvSpPr/>
          <p:nvPr/>
        </p:nvSpPr>
        <p:spPr>
          <a:xfrm>
            <a:off x="1440000" y="1957996"/>
            <a:ext cx="8698787" cy="448527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DE5D-D14F-704C-BA6E-AE7085C447DB}"/>
              </a:ext>
            </a:extLst>
          </p:cNvPr>
          <p:cNvSpPr txBox="1"/>
          <p:nvPr/>
        </p:nvSpPr>
        <p:spPr>
          <a:xfrm>
            <a:off x="1502110" y="1987581"/>
            <a:ext cx="657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Cardiometabolic Disease, Immunometabolism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D20A5B-2440-9F49-8B79-C5E97E80129B}"/>
              </a:ext>
            </a:extLst>
          </p:cNvPr>
          <p:cNvSpPr/>
          <p:nvPr/>
        </p:nvSpPr>
        <p:spPr>
          <a:xfrm>
            <a:off x="1440000" y="2470645"/>
            <a:ext cx="8698787" cy="448527"/>
          </a:xfrm>
          <a:prstGeom prst="roundRect">
            <a:avLst/>
          </a:prstGeom>
          <a:solidFill>
            <a:srgbClr val="D7A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72D39-DB87-A34C-8E0B-70FA616C15D8}"/>
              </a:ext>
            </a:extLst>
          </p:cNvPr>
          <p:cNvSpPr txBox="1"/>
          <p:nvPr/>
        </p:nvSpPr>
        <p:spPr>
          <a:xfrm>
            <a:off x="1502110" y="2500230"/>
            <a:ext cx="668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Cell &amp; Gene Therapy, Gene Editing &amp; Regenerative Medicine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B5F44CE-25CE-8A46-A318-94B16E3291AD}"/>
              </a:ext>
            </a:extLst>
          </p:cNvPr>
          <p:cNvSpPr/>
          <p:nvPr/>
        </p:nvSpPr>
        <p:spPr>
          <a:xfrm>
            <a:off x="1440000" y="2984209"/>
            <a:ext cx="8698787" cy="448527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A8643-1E7A-4246-896C-4135989344F2}"/>
              </a:ext>
            </a:extLst>
          </p:cNvPr>
          <p:cNvSpPr txBox="1"/>
          <p:nvPr/>
        </p:nvSpPr>
        <p:spPr>
          <a:xfrm>
            <a:off x="1502111" y="3013794"/>
            <a:ext cx="823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Cellular Ageing – basic mechanisms in common-age-related diseases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FCFF1C-1092-6347-A62D-D80B34A34BAF}"/>
              </a:ext>
            </a:extLst>
          </p:cNvPr>
          <p:cNvSpPr/>
          <p:nvPr/>
        </p:nvSpPr>
        <p:spPr>
          <a:xfrm>
            <a:off x="1440000" y="3495084"/>
            <a:ext cx="8698787" cy="4485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A037A-CE0D-DC4E-9710-ECBF6BEBE40F}"/>
              </a:ext>
            </a:extLst>
          </p:cNvPr>
          <p:cNvSpPr txBox="1"/>
          <p:nvPr/>
        </p:nvSpPr>
        <p:spPr>
          <a:xfrm>
            <a:off x="1502110" y="3524669"/>
            <a:ext cx="850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Circadian Biology in common diseases and experimental therapeutics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5419BF-9F2A-0248-9596-14A614B8EC23}"/>
              </a:ext>
            </a:extLst>
          </p:cNvPr>
          <p:cNvSpPr/>
          <p:nvPr/>
        </p:nvSpPr>
        <p:spPr>
          <a:xfrm>
            <a:off x="1450048" y="4012007"/>
            <a:ext cx="8698787" cy="448527"/>
          </a:xfrm>
          <a:prstGeom prst="roundRect">
            <a:avLst/>
          </a:prstGeom>
          <a:solidFill>
            <a:srgbClr val="E983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1416-5A64-804E-9C95-075734B0B510}"/>
              </a:ext>
            </a:extLst>
          </p:cNvPr>
          <p:cNvSpPr txBox="1"/>
          <p:nvPr/>
        </p:nvSpPr>
        <p:spPr>
          <a:xfrm>
            <a:off x="1512158" y="4041592"/>
            <a:ext cx="823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Use of AI in clinical applications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94D8FF-4247-7544-826B-E654FD2058FD}"/>
              </a:ext>
            </a:extLst>
          </p:cNvPr>
          <p:cNvSpPr/>
          <p:nvPr/>
        </p:nvSpPr>
        <p:spPr>
          <a:xfrm>
            <a:off x="1440000" y="4529261"/>
            <a:ext cx="8698787" cy="448527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48E3C-3C89-4C4D-86FC-918C3703C4EF}"/>
              </a:ext>
            </a:extLst>
          </p:cNvPr>
          <p:cNvSpPr txBox="1"/>
          <p:nvPr/>
        </p:nvSpPr>
        <p:spPr>
          <a:xfrm>
            <a:off x="1502110" y="4558846"/>
            <a:ext cx="823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Biological and metabolic clinical imaging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6C18E5-127A-0340-AFF6-DCFA37D13460}"/>
              </a:ext>
            </a:extLst>
          </p:cNvPr>
          <p:cNvSpPr/>
          <p:nvPr/>
        </p:nvSpPr>
        <p:spPr>
          <a:xfrm>
            <a:off x="1440000" y="5046846"/>
            <a:ext cx="8698787" cy="448527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11477-A81B-EF45-A2B6-86277E079D4C}"/>
              </a:ext>
            </a:extLst>
          </p:cNvPr>
          <p:cNvSpPr txBox="1"/>
          <p:nvPr/>
        </p:nvSpPr>
        <p:spPr>
          <a:xfrm>
            <a:off x="1512158" y="5076431"/>
            <a:ext cx="86266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bg1"/>
                </a:solidFill>
              </a:rPr>
              <a:t>Clinical Trials capabilities – early phase, stratification, cellular/molecular end points</a:t>
            </a:r>
          </a:p>
        </p:txBody>
      </p:sp>
    </p:spTree>
    <p:extLst>
      <p:ext uri="{BB962C8B-B14F-4D97-AF65-F5344CB8AC3E}">
        <p14:creationId xmlns:p14="http://schemas.microsoft.com/office/powerpoint/2010/main" val="30697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FEE5525-C9E6-EF4D-918B-1C0829CCA2FF}"/>
              </a:ext>
            </a:extLst>
          </p:cNvPr>
          <p:cNvSpPr/>
          <p:nvPr/>
        </p:nvSpPr>
        <p:spPr>
          <a:xfrm>
            <a:off x="5641776" y="3734246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26503F-B789-4249-83EB-814CC703E24F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615537" y="2173665"/>
            <a:ext cx="1" cy="218619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8F1753-E028-0348-A243-503FAF9E7B34}"/>
              </a:ext>
            </a:extLst>
          </p:cNvPr>
          <p:cNvSpPr/>
          <p:nvPr/>
        </p:nvSpPr>
        <p:spPr>
          <a:xfrm>
            <a:off x="2392127" y="2639060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BA1D7-6BE2-0E48-AE21-47929A8A6AB7}"/>
              </a:ext>
            </a:extLst>
          </p:cNvPr>
          <p:cNvSpPr txBox="1"/>
          <p:nvPr/>
        </p:nvSpPr>
        <p:spPr>
          <a:xfrm>
            <a:off x="2392127" y="2684035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Division of Cardiovascular Medicine </a:t>
            </a:r>
            <a:br>
              <a:rPr lang="en-GB" sz="1300" dirty="0">
                <a:solidFill>
                  <a:srgbClr val="034171"/>
                </a:solidFill>
              </a:rPr>
            </a:br>
            <a:r>
              <a:rPr lang="en-GB" sz="1300" dirty="0">
                <a:solidFill>
                  <a:srgbClr val="034171"/>
                </a:solidFill>
              </a:rPr>
              <a:t>(CVM)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2891A8-D1AA-9A47-B751-60AE9F475F45}"/>
              </a:ext>
            </a:extLst>
          </p:cNvPr>
          <p:cNvSpPr/>
          <p:nvPr/>
        </p:nvSpPr>
        <p:spPr>
          <a:xfrm>
            <a:off x="4542809" y="2639060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976FC-75F1-2149-8DC7-CCC103730586}"/>
              </a:ext>
            </a:extLst>
          </p:cNvPr>
          <p:cNvSpPr txBox="1"/>
          <p:nvPr/>
        </p:nvSpPr>
        <p:spPr>
          <a:xfrm>
            <a:off x="4542809" y="2684035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Investigative Medicine Division </a:t>
            </a:r>
            <a:br>
              <a:rPr lang="en-GB" sz="1300" dirty="0">
                <a:solidFill>
                  <a:srgbClr val="034171"/>
                </a:solidFill>
              </a:rPr>
            </a:br>
            <a:r>
              <a:rPr lang="en-GB" sz="1300" dirty="0">
                <a:solidFill>
                  <a:srgbClr val="034171"/>
                </a:solidFill>
              </a:rPr>
              <a:t>(IMD)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DED5A7-47FC-524C-A34F-1F85F234E472}"/>
              </a:ext>
            </a:extLst>
          </p:cNvPr>
          <p:cNvSpPr/>
          <p:nvPr/>
        </p:nvSpPr>
        <p:spPr>
          <a:xfrm>
            <a:off x="6693491" y="2639060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A98BD-3D42-8648-B5AF-AB4E8348A4A4}"/>
              </a:ext>
            </a:extLst>
          </p:cNvPr>
          <p:cNvSpPr txBox="1"/>
          <p:nvPr/>
        </p:nvSpPr>
        <p:spPr>
          <a:xfrm>
            <a:off x="6693491" y="2672200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Nuffield Division of Clinical Laboratory Sciences (NDCLS)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021ADC-DA23-734B-B8B8-008EAC917F04}"/>
              </a:ext>
            </a:extLst>
          </p:cNvPr>
          <p:cNvSpPr/>
          <p:nvPr/>
        </p:nvSpPr>
        <p:spPr>
          <a:xfrm>
            <a:off x="8844174" y="2639060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9C56A-16BC-EB4F-850C-7BB601E8B311}"/>
              </a:ext>
            </a:extLst>
          </p:cNvPr>
          <p:cNvSpPr txBox="1"/>
          <p:nvPr/>
        </p:nvSpPr>
        <p:spPr>
          <a:xfrm>
            <a:off x="8844174" y="2672200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Oxford Centre for Diabetes, Endocrinology &amp; Metabolism (NDCLS)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612AE-A913-B944-BF0B-CDB5601EF431}"/>
              </a:ext>
            </a:extLst>
          </p:cNvPr>
          <p:cNvSpPr txBox="1"/>
          <p:nvPr/>
        </p:nvSpPr>
        <p:spPr>
          <a:xfrm>
            <a:off x="5618151" y="3779023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MRC Weatherall Institute of Molecular Medicine (WIMM)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82612DE-7599-8145-8EC7-9E00116D3B0B}"/>
              </a:ext>
            </a:extLst>
          </p:cNvPr>
          <p:cNvSpPr/>
          <p:nvPr/>
        </p:nvSpPr>
        <p:spPr>
          <a:xfrm>
            <a:off x="3881652" y="3721859"/>
            <a:ext cx="1608323" cy="860850"/>
          </a:xfrm>
          <a:prstGeom prst="roundRect">
            <a:avLst/>
          </a:prstGeom>
          <a:solidFill>
            <a:srgbClr val="E983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35635-2323-6B42-9775-0DDF75AD7367}"/>
              </a:ext>
            </a:extLst>
          </p:cNvPr>
          <p:cNvSpPr txBox="1"/>
          <p:nvPr/>
        </p:nvSpPr>
        <p:spPr>
          <a:xfrm>
            <a:off x="3881652" y="3921451"/>
            <a:ext cx="16083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Acute Vascular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Imaging Centre (AVIC)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EE5CB1D-8240-E747-9D4F-CC45157E4262}"/>
              </a:ext>
            </a:extLst>
          </p:cNvPr>
          <p:cNvSpPr/>
          <p:nvPr/>
        </p:nvSpPr>
        <p:spPr>
          <a:xfrm>
            <a:off x="4541084" y="1006906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1A41E-58D2-FF43-A99F-77D5EE865705}"/>
              </a:ext>
            </a:extLst>
          </p:cNvPr>
          <p:cNvSpPr txBox="1"/>
          <p:nvPr/>
        </p:nvSpPr>
        <p:spPr>
          <a:xfrm>
            <a:off x="4685814" y="1029645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Radcliffe Department of Medicine (RDM)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1E0469B-D935-E949-A829-341B7AC317F0}"/>
              </a:ext>
            </a:extLst>
          </p:cNvPr>
          <p:cNvSpPr/>
          <p:nvPr/>
        </p:nvSpPr>
        <p:spPr>
          <a:xfrm>
            <a:off x="4541084" y="1796130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F0977-9BD9-A640-97C1-A51F99551624}"/>
              </a:ext>
            </a:extLst>
          </p:cNvPr>
          <p:cNvSpPr txBox="1"/>
          <p:nvPr/>
        </p:nvSpPr>
        <p:spPr>
          <a:xfrm>
            <a:off x="4685814" y="1818869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RDM Strategic (</a:t>
            </a:r>
            <a:r>
              <a:rPr lang="en-GB" sz="1600" dirty="0">
                <a:solidFill>
                  <a:schemeClr val="bg1"/>
                </a:solidFill>
              </a:rPr>
              <a:t>RDMS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BE72557-D12A-AB49-9AF7-20E3B3731F9B}"/>
              </a:ext>
            </a:extLst>
          </p:cNvPr>
          <p:cNvSpPr/>
          <p:nvPr/>
        </p:nvSpPr>
        <p:spPr>
          <a:xfrm>
            <a:off x="5618151" y="5063126"/>
            <a:ext cx="1996500" cy="612559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B782D0-6E82-FC4A-9F2A-95E7605CE1D7}"/>
              </a:ext>
            </a:extLst>
          </p:cNvPr>
          <p:cNvSpPr txBox="1"/>
          <p:nvPr/>
        </p:nvSpPr>
        <p:spPr>
          <a:xfrm>
            <a:off x="5618151" y="5135088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Molecular Haematology Unit (MHU)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CEADAFF-6599-A34E-9A01-02749818A5C3}"/>
              </a:ext>
            </a:extLst>
          </p:cNvPr>
          <p:cNvSpPr/>
          <p:nvPr/>
        </p:nvSpPr>
        <p:spPr>
          <a:xfrm>
            <a:off x="7691741" y="5063126"/>
            <a:ext cx="1996500" cy="612559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626042-8FC7-BA49-A978-69BE79EA592E}"/>
              </a:ext>
            </a:extLst>
          </p:cNvPr>
          <p:cNvSpPr txBox="1"/>
          <p:nvPr/>
        </p:nvSpPr>
        <p:spPr>
          <a:xfrm>
            <a:off x="7691741" y="5135088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Oxford Centre for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Haematology (OCH)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7348DD9-A6E7-D14B-8F3C-33905EE3BEC9}"/>
              </a:ext>
            </a:extLst>
          </p:cNvPr>
          <p:cNvSpPr/>
          <p:nvPr/>
        </p:nvSpPr>
        <p:spPr>
          <a:xfrm>
            <a:off x="2145153" y="3721858"/>
            <a:ext cx="1608323" cy="860850"/>
          </a:xfrm>
          <a:prstGeom prst="roundRect">
            <a:avLst/>
          </a:prstGeom>
          <a:solidFill>
            <a:srgbClr val="E983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12DE31-33D3-8042-85FA-8304F1987A02}"/>
              </a:ext>
            </a:extLst>
          </p:cNvPr>
          <p:cNvSpPr txBox="1"/>
          <p:nvPr/>
        </p:nvSpPr>
        <p:spPr>
          <a:xfrm>
            <a:off x="2145153" y="3759763"/>
            <a:ext cx="160832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" dirty="0">
                <a:solidFill>
                  <a:schemeClr val="bg1"/>
                </a:solidFill>
              </a:rPr>
              <a:t>Oxford Centre for Clinical Magnetic Resonance </a:t>
            </a:r>
            <a:br>
              <a:rPr lang="en-GB" sz="1150" dirty="0">
                <a:solidFill>
                  <a:schemeClr val="bg1"/>
                </a:solidFill>
              </a:rPr>
            </a:br>
            <a:r>
              <a:rPr lang="en-GB" sz="1150" dirty="0">
                <a:solidFill>
                  <a:schemeClr val="bg1"/>
                </a:solidFill>
              </a:rPr>
              <a:t>Research (OCMR)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58E7BD2-942F-F14E-9BC4-E156B6DFE8BE}"/>
              </a:ext>
            </a:extLst>
          </p:cNvPr>
          <p:cNvSpPr/>
          <p:nvPr/>
        </p:nvSpPr>
        <p:spPr>
          <a:xfrm>
            <a:off x="408654" y="3721858"/>
            <a:ext cx="1608323" cy="860850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AB4D5-E857-044E-8DB2-2E4E1F17A210}"/>
              </a:ext>
            </a:extLst>
          </p:cNvPr>
          <p:cNvSpPr txBox="1"/>
          <p:nvPr/>
        </p:nvSpPr>
        <p:spPr>
          <a:xfrm>
            <a:off x="408654" y="3832290"/>
            <a:ext cx="1608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Cardiovascular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Clinical Research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Facility (CCRF)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4929E8A-B414-8444-9C1C-112DC58CF80C}"/>
              </a:ext>
            </a:extLst>
          </p:cNvPr>
          <p:cNvSpPr/>
          <p:nvPr/>
        </p:nvSpPr>
        <p:spPr>
          <a:xfrm>
            <a:off x="9038262" y="3730787"/>
            <a:ext cx="1608323" cy="860850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981E49-3C6C-AA4C-BE74-8515E2EDDF21}"/>
              </a:ext>
            </a:extLst>
          </p:cNvPr>
          <p:cNvSpPr txBox="1"/>
          <p:nvPr/>
        </p:nvSpPr>
        <p:spPr>
          <a:xfrm>
            <a:off x="9014637" y="3929039"/>
            <a:ext cx="16319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Diabetes Trials Unit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(DTU)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5BA892-24C0-3B4C-AC34-DD9A19235A87}"/>
              </a:ext>
            </a:extLst>
          </p:cNvPr>
          <p:cNvSpPr/>
          <p:nvPr/>
        </p:nvSpPr>
        <p:spPr>
          <a:xfrm>
            <a:off x="3542834" y="5063126"/>
            <a:ext cx="1996500" cy="612559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B56B85-898D-6E43-82F8-B3CDA587FBEB}"/>
              </a:ext>
            </a:extLst>
          </p:cNvPr>
          <p:cNvSpPr txBox="1"/>
          <p:nvPr/>
        </p:nvSpPr>
        <p:spPr>
          <a:xfrm>
            <a:off x="3542834" y="5135088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Human Immunology Unit (HIU)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B4E54E2-64B0-9A46-850E-4FD8385D29F1}"/>
              </a:ext>
            </a:extLst>
          </p:cNvPr>
          <p:cNvSpPr/>
          <p:nvPr/>
        </p:nvSpPr>
        <p:spPr>
          <a:xfrm>
            <a:off x="1467516" y="5063126"/>
            <a:ext cx="1996500" cy="612559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E85AE7-C710-9549-96F5-52EFFC69F546}"/>
              </a:ext>
            </a:extLst>
          </p:cNvPr>
          <p:cNvSpPr txBox="1"/>
          <p:nvPr/>
        </p:nvSpPr>
        <p:spPr>
          <a:xfrm>
            <a:off x="1467516" y="5135088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Therapy Acceleration Laboratory (TAL)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D363A02-800B-3246-B830-070A0451543F}"/>
              </a:ext>
            </a:extLst>
          </p:cNvPr>
          <p:cNvSpPr/>
          <p:nvPr/>
        </p:nvSpPr>
        <p:spPr>
          <a:xfrm>
            <a:off x="9765331" y="5056819"/>
            <a:ext cx="1996500" cy="612559"/>
          </a:xfrm>
          <a:prstGeom prst="roundRect">
            <a:avLst/>
          </a:prstGeom>
          <a:solidFill>
            <a:srgbClr val="D7A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78FAF6-7A35-B94E-87AF-595DEB861BCD}"/>
              </a:ext>
            </a:extLst>
          </p:cNvPr>
          <p:cNvSpPr txBox="1"/>
          <p:nvPr/>
        </p:nvSpPr>
        <p:spPr>
          <a:xfrm>
            <a:off x="9765331" y="5042755"/>
            <a:ext cx="19965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Oxford Centre for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Advanced Cell Therapy (</a:t>
            </a:r>
            <a:r>
              <a:rPr lang="en-GB" sz="1200" dirty="0" err="1">
                <a:solidFill>
                  <a:schemeClr val="bg1"/>
                </a:solidFill>
              </a:rPr>
              <a:t>OxACT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1B3ADB-5C9A-9942-8E92-5BD29D247C3C}"/>
              </a:ext>
            </a:extLst>
          </p:cNvPr>
          <p:cNvSpPr/>
          <p:nvPr/>
        </p:nvSpPr>
        <p:spPr>
          <a:xfrm>
            <a:off x="9038262" y="1796130"/>
            <a:ext cx="1608323" cy="373426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81ADA7-D09B-0F49-8F39-6814367A08B5}"/>
              </a:ext>
            </a:extLst>
          </p:cNvPr>
          <p:cNvSpPr txBox="1"/>
          <p:nvPr/>
        </p:nvSpPr>
        <p:spPr>
          <a:xfrm>
            <a:off x="9038262" y="1772050"/>
            <a:ext cx="16083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Experimental Therapeutics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B6C4BB8-FAC6-2946-8614-4229B9B40DA6}"/>
              </a:ext>
            </a:extLst>
          </p:cNvPr>
          <p:cNvSpPr/>
          <p:nvPr/>
        </p:nvSpPr>
        <p:spPr>
          <a:xfrm>
            <a:off x="409798" y="1049508"/>
            <a:ext cx="2126923" cy="291857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5F2941-53EA-7C4C-9F81-3F31A2F149F5}"/>
              </a:ext>
            </a:extLst>
          </p:cNvPr>
          <p:cNvSpPr txBox="1"/>
          <p:nvPr/>
        </p:nvSpPr>
        <p:spPr>
          <a:xfrm>
            <a:off x="404055" y="1062420"/>
            <a:ext cx="212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Experimental Medicine &amp; Trials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0E47627-587F-1543-8753-B30E3AF379AA}"/>
              </a:ext>
            </a:extLst>
          </p:cNvPr>
          <p:cNvSpPr/>
          <p:nvPr/>
        </p:nvSpPr>
        <p:spPr>
          <a:xfrm>
            <a:off x="409798" y="1425257"/>
            <a:ext cx="2126923" cy="291857"/>
          </a:xfrm>
          <a:prstGeom prst="roundRect">
            <a:avLst/>
          </a:prstGeom>
          <a:solidFill>
            <a:srgbClr val="E983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B5A574-B1B3-DC46-9D7E-56F655B4C7AF}"/>
              </a:ext>
            </a:extLst>
          </p:cNvPr>
          <p:cNvSpPr/>
          <p:nvPr/>
        </p:nvSpPr>
        <p:spPr>
          <a:xfrm>
            <a:off x="404054" y="1800723"/>
            <a:ext cx="2126923" cy="291857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57AD066-5286-D449-B70B-E8DF51E68D73}"/>
              </a:ext>
            </a:extLst>
          </p:cNvPr>
          <p:cNvSpPr/>
          <p:nvPr/>
        </p:nvSpPr>
        <p:spPr>
          <a:xfrm>
            <a:off x="404053" y="2156056"/>
            <a:ext cx="2126923" cy="291857"/>
          </a:xfrm>
          <a:prstGeom prst="roundRect">
            <a:avLst/>
          </a:prstGeom>
          <a:solidFill>
            <a:srgbClr val="D7A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426DC8-52C3-ED43-9EF7-5C5F05030575}"/>
              </a:ext>
            </a:extLst>
          </p:cNvPr>
          <p:cNvSpPr txBox="1"/>
          <p:nvPr/>
        </p:nvSpPr>
        <p:spPr>
          <a:xfrm>
            <a:off x="404055" y="1432015"/>
            <a:ext cx="212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Clinical Imaging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AA30DE-FC1C-8E49-8153-D16491C85E34}"/>
              </a:ext>
            </a:extLst>
          </p:cNvPr>
          <p:cNvSpPr txBox="1"/>
          <p:nvPr/>
        </p:nvSpPr>
        <p:spPr>
          <a:xfrm>
            <a:off x="404053" y="1800723"/>
            <a:ext cx="212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Molecular Medicine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B14C96-6245-5C43-AE0A-C644C73DD225}"/>
              </a:ext>
            </a:extLst>
          </p:cNvPr>
          <p:cNvSpPr txBox="1"/>
          <p:nvPr/>
        </p:nvSpPr>
        <p:spPr>
          <a:xfrm>
            <a:off x="404053" y="2168537"/>
            <a:ext cx="21269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Cell &amp; Gene Therapy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ED6FA5E-4A46-674D-8FDF-4E7CFEBC3B96}"/>
              </a:ext>
            </a:extLst>
          </p:cNvPr>
          <p:cNvCxnSpPr>
            <a:cxnSpLocks/>
          </p:cNvCxnSpPr>
          <p:nvPr/>
        </p:nvCxnSpPr>
        <p:spPr>
          <a:xfrm>
            <a:off x="6605619" y="1384441"/>
            <a:ext cx="0" cy="403980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04BABA2-E347-DC4A-99B5-462C7A8F7741}"/>
              </a:ext>
            </a:extLst>
          </p:cNvPr>
          <p:cNvCxnSpPr>
            <a:cxnSpLocks/>
          </p:cNvCxnSpPr>
          <p:nvPr/>
        </p:nvCxnSpPr>
        <p:spPr>
          <a:xfrm>
            <a:off x="3400477" y="24173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B5A548-BAD6-B745-82E1-7ED9ED4B7210}"/>
              </a:ext>
            </a:extLst>
          </p:cNvPr>
          <p:cNvCxnSpPr>
            <a:cxnSpLocks/>
          </p:cNvCxnSpPr>
          <p:nvPr/>
        </p:nvCxnSpPr>
        <p:spPr>
          <a:xfrm>
            <a:off x="3387777" y="2404984"/>
            <a:ext cx="6486993" cy="0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4EFD8DD-2D47-2440-BB52-74BFB1FA9AC3}"/>
              </a:ext>
            </a:extLst>
          </p:cNvPr>
          <p:cNvCxnSpPr>
            <a:cxnSpLocks/>
          </p:cNvCxnSpPr>
          <p:nvPr/>
        </p:nvCxnSpPr>
        <p:spPr>
          <a:xfrm>
            <a:off x="5539334" y="24173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C969F05-72FD-2540-9205-EC750DD7D921}"/>
              </a:ext>
            </a:extLst>
          </p:cNvPr>
          <p:cNvCxnSpPr>
            <a:cxnSpLocks/>
          </p:cNvCxnSpPr>
          <p:nvPr/>
        </p:nvCxnSpPr>
        <p:spPr>
          <a:xfrm>
            <a:off x="7720559" y="24173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76EB847-4C28-C64D-833E-C06AC7D66E40}"/>
              </a:ext>
            </a:extLst>
          </p:cNvPr>
          <p:cNvCxnSpPr>
            <a:cxnSpLocks/>
          </p:cNvCxnSpPr>
          <p:nvPr/>
        </p:nvCxnSpPr>
        <p:spPr>
          <a:xfrm>
            <a:off x="9862210" y="24173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31D172-0E6D-1947-A61F-11188AB836F7}"/>
              </a:ext>
            </a:extLst>
          </p:cNvPr>
          <p:cNvCxnSpPr>
            <a:cxnSpLocks/>
          </p:cNvCxnSpPr>
          <p:nvPr/>
        </p:nvCxnSpPr>
        <p:spPr>
          <a:xfrm>
            <a:off x="2946191" y="3499910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692917C7-3E60-F442-B3FF-4D71E99CD9AE}"/>
              </a:ext>
            </a:extLst>
          </p:cNvPr>
          <p:cNvCxnSpPr>
            <a:cxnSpLocks/>
            <a:stCxn id="8" idx="1"/>
            <a:endCxn id="40" idx="0"/>
          </p:cNvCxnSpPr>
          <p:nvPr/>
        </p:nvCxnSpPr>
        <p:spPr>
          <a:xfrm rot="10800000" flipV="1">
            <a:off x="1212817" y="3030284"/>
            <a:ext cx="1179311" cy="691574"/>
          </a:xfrm>
          <a:prstGeom prst="bentConnector2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5B55F13-F637-D044-9BFC-122736BDCD4A}"/>
              </a:ext>
            </a:extLst>
          </p:cNvPr>
          <p:cNvCxnSpPr>
            <a:cxnSpLocks/>
          </p:cNvCxnSpPr>
          <p:nvPr/>
        </p:nvCxnSpPr>
        <p:spPr>
          <a:xfrm>
            <a:off x="4844563" y="3499910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1B94EF9-9FE2-9A4C-B0F8-81A55C0BEFDC}"/>
              </a:ext>
            </a:extLst>
          </p:cNvPr>
          <p:cNvCxnSpPr>
            <a:cxnSpLocks/>
          </p:cNvCxnSpPr>
          <p:nvPr/>
        </p:nvCxnSpPr>
        <p:spPr>
          <a:xfrm>
            <a:off x="6101863" y="3499910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064BA37-D048-8D47-9C3E-411DF6562E1A}"/>
              </a:ext>
            </a:extLst>
          </p:cNvPr>
          <p:cNvCxnSpPr>
            <a:cxnSpLocks/>
          </p:cNvCxnSpPr>
          <p:nvPr/>
        </p:nvCxnSpPr>
        <p:spPr>
          <a:xfrm>
            <a:off x="7073413" y="3499910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2C8C469-AF9C-ED4D-969D-673D5549EC5A}"/>
              </a:ext>
            </a:extLst>
          </p:cNvPr>
          <p:cNvCxnSpPr>
            <a:cxnSpLocks/>
          </p:cNvCxnSpPr>
          <p:nvPr/>
        </p:nvCxnSpPr>
        <p:spPr>
          <a:xfrm>
            <a:off x="9880633" y="3499910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E8ABC9-BC7B-3947-97FC-DD7804F3C27D}"/>
              </a:ext>
            </a:extLst>
          </p:cNvPr>
          <p:cNvCxnSpPr>
            <a:cxnSpLocks/>
          </p:cNvCxnSpPr>
          <p:nvPr/>
        </p:nvCxnSpPr>
        <p:spPr>
          <a:xfrm flipV="1">
            <a:off x="6605618" y="4581900"/>
            <a:ext cx="1" cy="218619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546D3AC-6BCE-094F-95E9-9A6470B1756B}"/>
              </a:ext>
            </a:extLst>
          </p:cNvPr>
          <p:cNvCxnSpPr>
            <a:cxnSpLocks/>
          </p:cNvCxnSpPr>
          <p:nvPr/>
        </p:nvCxnSpPr>
        <p:spPr>
          <a:xfrm>
            <a:off x="2404028" y="482557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96C56B2-E74C-D746-9223-D8043A2B18D1}"/>
              </a:ext>
            </a:extLst>
          </p:cNvPr>
          <p:cNvCxnSpPr>
            <a:cxnSpLocks/>
          </p:cNvCxnSpPr>
          <p:nvPr/>
        </p:nvCxnSpPr>
        <p:spPr>
          <a:xfrm flipV="1">
            <a:off x="2392127" y="4809814"/>
            <a:ext cx="8371454" cy="3064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E2A48C9-3B84-5E44-94C7-2F44FD0BA6B0}"/>
              </a:ext>
            </a:extLst>
          </p:cNvPr>
          <p:cNvCxnSpPr>
            <a:cxnSpLocks/>
          </p:cNvCxnSpPr>
          <p:nvPr/>
        </p:nvCxnSpPr>
        <p:spPr>
          <a:xfrm>
            <a:off x="4545999" y="482557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373E1B3-D159-CC48-A1BD-E11978E642E0}"/>
              </a:ext>
            </a:extLst>
          </p:cNvPr>
          <p:cNvCxnSpPr>
            <a:cxnSpLocks/>
          </p:cNvCxnSpPr>
          <p:nvPr/>
        </p:nvCxnSpPr>
        <p:spPr>
          <a:xfrm>
            <a:off x="6605618" y="482240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C25BBD7-8801-E34A-AC2B-9675B88EB556}"/>
              </a:ext>
            </a:extLst>
          </p:cNvPr>
          <p:cNvCxnSpPr>
            <a:cxnSpLocks/>
          </p:cNvCxnSpPr>
          <p:nvPr/>
        </p:nvCxnSpPr>
        <p:spPr>
          <a:xfrm>
            <a:off x="8689991" y="482240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AA46F01-345D-A64A-AAE1-B1CEA6F5228C}"/>
              </a:ext>
            </a:extLst>
          </p:cNvPr>
          <p:cNvCxnSpPr>
            <a:cxnSpLocks/>
          </p:cNvCxnSpPr>
          <p:nvPr/>
        </p:nvCxnSpPr>
        <p:spPr>
          <a:xfrm>
            <a:off x="10750897" y="482240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E70E99-5D5F-8A46-9A6E-645C333C9885}"/>
              </a:ext>
            </a:extLst>
          </p:cNvPr>
          <p:cNvCxnSpPr>
            <a:cxnSpLocks/>
          </p:cNvCxnSpPr>
          <p:nvPr/>
        </p:nvCxnSpPr>
        <p:spPr>
          <a:xfrm flipV="1">
            <a:off x="8689990" y="1979629"/>
            <a:ext cx="352410" cy="1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30E8B78-D099-0B44-9F6C-8400E2417385}"/>
              </a:ext>
            </a:extLst>
          </p:cNvPr>
          <p:cNvSpPr/>
          <p:nvPr/>
        </p:nvSpPr>
        <p:spPr>
          <a:xfrm>
            <a:off x="5749442" y="4471477"/>
            <a:ext cx="1772922" cy="101316"/>
          </a:xfrm>
          <a:prstGeom prst="roundRect">
            <a:avLst/>
          </a:prstGeom>
          <a:gradFill flip="none" rotWithShape="1">
            <a:gsLst>
              <a:gs pos="66000">
                <a:srgbClr val="3583B4"/>
              </a:gs>
              <a:gs pos="33000">
                <a:srgbClr val="3583B4"/>
              </a:gs>
              <a:gs pos="0">
                <a:srgbClr val="92C83E"/>
              </a:gs>
              <a:gs pos="100000">
                <a:srgbClr val="D7A9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FEBCA65-807D-1846-87E2-AD3CC7333B58}"/>
              </a:ext>
            </a:extLst>
          </p:cNvPr>
          <p:cNvSpPr/>
          <p:nvPr/>
        </p:nvSpPr>
        <p:spPr>
          <a:xfrm>
            <a:off x="2503916" y="3374362"/>
            <a:ext cx="1772922" cy="101316"/>
          </a:xfrm>
          <a:prstGeom prst="roundRect">
            <a:avLst/>
          </a:prstGeom>
          <a:gradFill flip="none" rotWithShape="1">
            <a:gsLst>
              <a:gs pos="74000">
                <a:srgbClr val="3583B4"/>
              </a:gs>
              <a:gs pos="9000">
                <a:srgbClr val="F78002"/>
              </a:gs>
              <a:gs pos="44000">
                <a:srgbClr val="92C83E"/>
              </a:gs>
              <a:gs pos="100000">
                <a:srgbClr val="D7A9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8079787F-38B5-3B4D-9C07-B30C45431692}"/>
              </a:ext>
            </a:extLst>
          </p:cNvPr>
          <p:cNvSpPr/>
          <p:nvPr/>
        </p:nvSpPr>
        <p:spPr>
          <a:xfrm>
            <a:off x="4652873" y="3371803"/>
            <a:ext cx="1772922" cy="101316"/>
          </a:xfrm>
          <a:prstGeom prst="roundRect">
            <a:avLst/>
          </a:prstGeom>
          <a:gradFill flip="none" rotWithShape="1">
            <a:gsLst>
              <a:gs pos="46000">
                <a:srgbClr val="3583B4"/>
              </a:gs>
              <a:gs pos="4000">
                <a:srgbClr val="F78002"/>
              </a:gs>
              <a:gs pos="82000">
                <a:srgbClr val="92C83E"/>
              </a:gs>
              <a:gs pos="100000">
                <a:srgbClr val="D7A9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F63EC1C-C210-F44F-98A9-1A7460E14ADA}"/>
              </a:ext>
            </a:extLst>
          </p:cNvPr>
          <p:cNvSpPr/>
          <p:nvPr/>
        </p:nvSpPr>
        <p:spPr>
          <a:xfrm>
            <a:off x="6801830" y="3369244"/>
            <a:ext cx="1772922" cy="101316"/>
          </a:xfrm>
          <a:prstGeom prst="roundRect">
            <a:avLst/>
          </a:prstGeom>
          <a:gradFill flip="none" rotWithShape="1">
            <a:gsLst>
              <a:gs pos="49000">
                <a:srgbClr val="3583B4"/>
              </a:gs>
              <a:gs pos="61000">
                <a:srgbClr val="3583B4"/>
              </a:gs>
              <a:gs pos="93000">
                <a:srgbClr val="92C83E"/>
              </a:gs>
              <a:gs pos="20000">
                <a:srgbClr val="D7A9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AFD638B-9393-9F4F-842D-1E782FBEDE30}"/>
              </a:ext>
            </a:extLst>
          </p:cNvPr>
          <p:cNvSpPr/>
          <p:nvPr/>
        </p:nvSpPr>
        <p:spPr>
          <a:xfrm>
            <a:off x="8965075" y="3366685"/>
            <a:ext cx="1772922" cy="101316"/>
          </a:xfrm>
          <a:prstGeom prst="roundRect">
            <a:avLst/>
          </a:prstGeom>
          <a:gradFill flip="none" rotWithShape="1">
            <a:gsLst>
              <a:gs pos="100000">
                <a:srgbClr val="F78002"/>
              </a:gs>
              <a:gs pos="49000">
                <a:srgbClr val="3583B4"/>
              </a:gs>
              <a:gs pos="14000">
                <a:srgbClr val="92C83E"/>
              </a:gs>
              <a:gs pos="90000">
                <a:srgbClr val="D7A9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4E7C7-0ADC-F54C-8AB3-7ACB35608A5C}"/>
              </a:ext>
            </a:extLst>
          </p:cNvPr>
          <p:cNvSpPr txBox="1"/>
          <p:nvPr/>
        </p:nvSpPr>
        <p:spPr>
          <a:xfrm>
            <a:off x="3245521" y="1171465"/>
            <a:ext cx="71315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005A9B"/>
              </a:buClr>
              <a:buSzPct val="120000"/>
            </a:pPr>
            <a:r>
              <a:rPr lang="en-GB" b="1" dirty="0">
                <a:solidFill>
                  <a:srgbClr val="034171"/>
                </a:solidFill>
              </a:rPr>
              <a:t>I look forwarding to meeting, and hearing from you</a:t>
            </a:r>
            <a:r>
              <a:rPr lang="en-GB" dirty="0">
                <a:solidFill>
                  <a:srgbClr val="034171"/>
                </a:solidFill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0CD861-3C94-5745-90A3-A2D0B122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31" y="2527150"/>
            <a:ext cx="1203930" cy="1803699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stA="10000" endPos="49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9602B4-CB36-7A47-9EBE-263EFC93901C}"/>
              </a:ext>
            </a:extLst>
          </p:cNvPr>
          <p:cNvSpPr txBox="1">
            <a:spLocks/>
          </p:cNvSpPr>
          <p:nvPr/>
        </p:nvSpPr>
        <p:spPr>
          <a:xfrm>
            <a:off x="3133344" y="1884752"/>
            <a:ext cx="7648310" cy="3812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A9B"/>
              </a:buClr>
              <a:buSzPct val="120000"/>
            </a:pPr>
            <a:r>
              <a:rPr lang="en-US" sz="2400" b="1" dirty="0">
                <a:solidFill>
                  <a:srgbClr val="034171"/>
                </a:solidFill>
              </a:rPr>
              <a:t>I’ll help</a:t>
            </a:r>
            <a:r>
              <a:rPr lang="en-US" sz="2400" dirty="0"/>
              <a:t> to identify and agree our mutual objectives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b="1" dirty="0">
                <a:solidFill>
                  <a:srgbClr val="034171"/>
                </a:solidFill>
              </a:rPr>
              <a:t>I’ll listen</a:t>
            </a:r>
            <a:r>
              <a:rPr lang="en-US" sz="2400" dirty="0"/>
              <a:t> to what you think could or should change, and what is already excellent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b="1" dirty="0">
                <a:solidFill>
                  <a:srgbClr val="034171"/>
                </a:solidFill>
              </a:rPr>
              <a:t>I’ll look </a:t>
            </a:r>
            <a:r>
              <a:rPr lang="en-US" sz="2400" dirty="0"/>
              <a:t>at how we best organise our department, to give our leaders the best possible support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b="1" dirty="0">
                <a:solidFill>
                  <a:srgbClr val="034171"/>
                </a:solidFill>
              </a:rPr>
              <a:t>I’ll meet </a:t>
            </a:r>
            <a:r>
              <a:rPr lang="en-US" sz="2400" dirty="0"/>
              <a:t>with ECRs, regularly and openly, so that I know how to support you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b="1" dirty="0">
                <a:solidFill>
                  <a:srgbClr val="034171"/>
                </a:solidFill>
              </a:rPr>
              <a:t>I’ll work </a:t>
            </a:r>
            <a:r>
              <a:rPr lang="en-US" sz="2400" dirty="0"/>
              <a:t>closely with the RDM admin teams to ensure that we can deliver our research and teaching effectively</a:t>
            </a:r>
          </a:p>
        </p:txBody>
      </p:sp>
    </p:spTree>
    <p:extLst>
      <p:ext uri="{BB962C8B-B14F-4D97-AF65-F5344CB8AC3E}">
        <p14:creationId xmlns:p14="http://schemas.microsoft.com/office/powerpoint/2010/main" val="16051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3E3C2F0-0AF0-E844-A88E-A7D6A0FDC947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018046" y="2522373"/>
            <a:ext cx="1" cy="218619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96D6CF-D431-C741-9041-C2982A687417}"/>
              </a:ext>
            </a:extLst>
          </p:cNvPr>
          <p:cNvSpPr/>
          <p:nvPr/>
        </p:nvSpPr>
        <p:spPr>
          <a:xfrm>
            <a:off x="1794636" y="2987768"/>
            <a:ext cx="1996500" cy="860850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7D731-B64A-9646-BD41-4BD3F2E60C63}"/>
              </a:ext>
            </a:extLst>
          </p:cNvPr>
          <p:cNvSpPr txBox="1"/>
          <p:nvPr/>
        </p:nvSpPr>
        <p:spPr>
          <a:xfrm>
            <a:off x="1794636" y="3082751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Division of Cardiovascular Medicine </a:t>
            </a:r>
            <a:br>
              <a:rPr lang="en-GB" sz="1300" dirty="0">
                <a:solidFill>
                  <a:schemeClr val="bg1"/>
                </a:solidFill>
              </a:rPr>
            </a:br>
            <a:r>
              <a:rPr lang="en-GB" sz="1300" dirty="0">
                <a:solidFill>
                  <a:schemeClr val="bg1"/>
                </a:solidFill>
              </a:rPr>
              <a:t>(CVM)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E3BEE8-76F0-4740-990B-99F26643B8E5}"/>
              </a:ext>
            </a:extLst>
          </p:cNvPr>
          <p:cNvSpPr/>
          <p:nvPr/>
        </p:nvSpPr>
        <p:spPr>
          <a:xfrm>
            <a:off x="3945318" y="2987768"/>
            <a:ext cx="1996500" cy="860850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68AD4-D592-AC45-83D6-BBFA75572426}"/>
              </a:ext>
            </a:extLst>
          </p:cNvPr>
          <p:cNvSpPr txBox="1"/>
          <p:nvPr/>
        </p:nvSpPr>
        <p:spPr>
          <a:xfrm>
            <a:off x="3945318" y="3082751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Investigative Medicine Division </a:t>
            </a:r>
            <a:br>
              <a:rPr lang="en-GB" sz="1300" dirty="0">
                <a:solidFill>
                  <a:schemeClr val="bg1"/>
                </a:solidFill>
              </a:rPr>
            </a:br>
            <a:r>
              <a:rPr lang="en-GB" sz="1300" dirty="0">
                <a:solidFill>
                  <a:schemeClr val="bg1"/>
                </a:solidFill>
              </a:rPr>
              <a:t>(IMD)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A6033B-6FCF-0E49-8D86-0FF37BB799B8}"/>
              </a:ext>
            </a:extLst>
          </p:cNvPr>
          <p:cNvSpPr/>
          <p:nvPr/>
        </p:nvSpPr>
        <p:spPr>
          <a:xfrm>
            <a:off x="6096000" y="2987768"/>
            <a:ext cx="1996500" cy="860850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B8765-0F37-7E4B-9614-4896B64D7AA5}"/>
              </a:ext>
            </a:extLst>
          </p:cNvPr>
          <p:cNvSpPr txBox="1"/>
          <p:nvPr/>
        </p:nvSpPr>
        <p:spPr>
          <a:xfrm>
            <a:off x="6096000" y="3070916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Nuffield Division of Clinical Laboratory Sciences (NDCLS)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28C1A1-1DF6-CD46-A3DA-B1C2D29ADA87}"/>
              </a:ext>
            </a:extLst>
          </p:cNvPr>
          <p:cNvSpPr/>
          <p:nvPr/>
        </p:nvSpPr>
        <p:spPr>
          <a:xfrm>
            <a:off x="8246683" y="2987768"/>
            <a:ext cx="1996500" cy="860850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139C8-CEAD-9A4E-BA2B-D7B7AA696C77}"/>
              </a:ext>
            </a:extLst>
          </p:cNvPr>
          <p:cNvSpPr txBox="1"/>
          <p:nvPr/>
        </p:nvSpPr>
        <p:spPr>
          <a:xfrm>
            <a:off x="8246683" y="3070916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Oxford Centre for Diabetes, Endocrinology &amp; Metabolism (NDCLS)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ED6B07-F335-E046-8922-C18CA91B891E}"/>
              </a:ext>
            </a:extLst>
          </p:cNvPr>
          <p:cNvSpPr/>
          <p:nvPr/>
        </p:nvSpPr>
        <p:spPr>
          <a:xfrm>
            <a:off x="3943593" y="1355614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C4B4F-C130-424E-84C6-1CE32B2F9A56}"/>
              </a:ext>
            </a:extLst>
          </p:cNvPr>
          <p:cNvSpPr txBox="1"/>
          <p:nvPr/>
        </p:nvSpPr>
        <p:spPr>
          <a:xfrm>
            <a:off x="4088323" y="1378353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Radcliffe Department of Medicine (RDM)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AFCD7E-AA87-DB40-A91D-C042030B27C7}"/>
              </a:ext>
            </a:extLst>
          </p:cNvPr>
          <p:cNvSpPr/>
          <p:nvPr/>
        </p:nvSpPr>
        <p:spPr>
          <a:xfrm>
            <a:off x="3943593" y="2144838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51B9E-3760-9F47-8D86-7AB8B6D7B470}"/>
              </a:ext>
            </a:extLst>
          </p:cNvPr>
          <p:cNvSpPr txBox="1"/>
          <p:nvPr/>
        </p:nvSpPr>
        <p:spPr>
          <a:xfrm>
            <a:off x="4088323" y="2167577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RDM Strategic (</a:t>
            </a:r>
            <a:r>
              <a:rPr lang="en-GB" sz="1600" dirty="0">
                <a:solidFill>
                  <a:schemeClr val="bg1"/>
                </a:solidFill>
              </a:rPr>
              <a:t>RDMS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5A8B5C-3B21-854A-9CA5-7BDC7CD97D49}"/>
              </a:ext>
            </a:extLst>
          </p:cNvPr>
          <p:cNvCxnSpPr>
            <a:cxnSpLocks/>
          </p:cNvCxnSpPr>
          <p:nvPr/>
        </p:nvCxnSpPr>
        <p:spPr>
          <a:xfrm>
            <a:off x="6008128" y="1733149"/>
            <a:ext cx="0" cy="403980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FC3E83-B517-C148-9C2E-5D7569A86B02}"/>
              </a:ext>
            </a:extLst>
          </p:cNvPr>
          <p:cNvCxnSpPr>
            <a:cxnSpLocks/>
          </p:cNvCxnSpPr>
          <p:nvPr/>
        </p:nvCxnSpPr>
        <p:spPr>
          <a:xfrm>
            <a:off x="2802986" y="2766051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70E8B-333B-054D-926F-05E1910AA470}"/>
              </a:ext>
            </a:extLst>
          </p:cNvPr>
          <p:cNvCxnSpPr>
            <a:cxnSpLocks/>
          </p:cNvCxnSpPr>
          <p:nvPr/>
        </p:nvCxnSpPr>
        <p:spPr>
          <a:xfrm>
            <a:off x="2790286" y="2753692"/>
            <a:ext cx="6486993" cy="0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6154BF-6F99-DD4D-80BF-C8DE4A21A732}"/>
              </a:ext>
            </a:extLst>
          </p:cNvPr>
          <p:cNvCxnSpPr>
            <a:cxnSpLocks/>
          </p:cNvCxnSpPr>
          <p:nvPr/>
        </p:nvCxnSpPr>
        <p:spPr>
          <a:xfrm>
            <a:off x="4941843" y="2766051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485E46-587C-AF42-B9AF-EBCE78D3CA72}"/>
              </a:ext>
            </a:extLst>
          </p:cNvPr>
          <p:cNvCxnSpPr>
            <a:cxnSpLocks/>
          </p:cNvCxnSpPr>
          <p:nvPr/>
        </p:nvCxnSpPr>
        <p:spPr>
          <a:xfrm>
            <a:off x="7123068" y="2766051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179402-0E3E-BC4C-B3EA-D7449BB61D4F}"/>
              </a:ext>
            </a:extLst>
          </p:cNvPr>
          <p:cNvCxnSpPr>
            <a:cxnSpLocks/>
          </p:cNvCxnSpPr>
          <p:nvPr/>
        </p:nvCxnSpPr>
        <p:spPr>
          <a:xfrm>
            <a:off x="9264719" y="2766051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F6E14C-2F96-2344-A4A7-FEE51B386D04}"/>
              </a:ext>
            </a:extLst>
          </p:cNvPr>
          <p:cNvSpPr/>
          <p:nvPr/>
        </p:nvSpPr>
        <p:spPr>
          <a:xfrm>
            <a:off x="5050070" y="4449939"/>
            <a:ext cx="1996500" cy="860850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8D26A-52A0-B247-A39A-CF866D9454E5}"/>
              </a:ext>
            </a:extLst>
          </p:cNvPr>
          <p:cNvSpPr txBox="1"/>
          <p:nvPr/>
        </p:nvSpPr>
        <p:spPr>
          <a:xfrm>
            <a:off x="5050070" y="4544922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MRC Weatherall Institute of Molecular Medicine (WIMM)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5AEDA69-23BF-A347-9430-AF54FAEBB52C}"/>
              </a:ext>
            </a:extLst>
          </p:cNvPr>
          <p:cNvSpPr/>
          <p:nvPr/>
        </p:nvSpPr>
        <p:spPr>
          <a:xfrm>
            <a:off x="1794636" y="3943602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D64798-5E64-2941-9A25-D4523B1A012B}"/>
              </a:ext>
            </a:extLst>
          </p:cNvPr>
          <p:cNvSpPr txBox="1"/>
          <p:nvPr/>
        </p:nvSpPr>
        <p:spPr>
          <a:xfrm>
            <a:off x="1794636" y="3930385"/>
            <a:ext cx="1996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Stefan Neubauer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BA71F99-4200-6448-AECD-D3CB1FDF13B1}"/>
              </a:ext>
            </a:extLst>
          </p:cNvPr>
          <p:cNvSpPr/>
          <p:nvPr/>
        </p:nvSpPr>
        <p:spPr>
          <a:xfrm>
            <a:off x="3943593" y="3935258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C0E549-331E-4047-8E8A-E9C3A2C2DD79}"/>
              </a:ext>
            </a:extLst>
          </p:cNvPr>
          <p:cNvSpPr txBox="1"/>
          <p:nvPr/>
        </p:nvSpPr>
        <p:spPr>
          <a:xfrm>
            <a:off x="3943593" y="3922041"/>
            <a:ext cx="1996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Alison Simmons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FF55E2-EDB0-2645-8E5B-165D02ED78E8}"/>
              </a:ext>
            </a:extLst>
          </p:cNvPr>
          <p:cNvSpPr/>
          <p:nvPr/>
        </p:nvSpPr>
        <p:spPr>
          <a:xfrm>
            <a:off x="6096000" y="3945052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253A0-6E7E-874C-A32B-400D7B6460FF}"/>
              </a:ext>
            </a:extLst>
          </p:cNvPr>
          <p:cNvSpPr txBox="1"/>
          <p:nvPr/>
        </p:nvSpPr>
        <p:spPr>
          <a:xfrm>
            <a:off x="6092550" y="3931835"/>
            <a:ext cx="199995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Deborah Gill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C81E305-ABBB-0741-8FE5-87ECD69F443B}"/>
              </a:ext>
            </a:extLst>
          </p:cNvPr>
          <p:cNvSpPr/>
          <p:nvPr/>
        </p:nvSpPr>
        <p:spPr>
          <a:xfrm>
            <a:off x="8246683" y="3935258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003198-5A0B-5842-9BA5-BA60880F5605}"/>
              </a:ext>
            </a:extLst>
          </p:cNvPr>
          <p:cNvSpPr txBox="1"/>
          <p:nvPr/>
        </p:nvSpPr>
        <p:spPr>
          <a:xfrm>
            <a:off x="8244957" y="3922041"/>
            <a:ext cx="177325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Fredrik </a:t>
            </a:r>
            <a:r>
              <a:rPr lang="en-GB" sz="1200" dirty="0" err="1">
                <a:solidFill>
                  <a:schemeClr val="bg1"/>
                </a:solidFill>
              </a:rPr>
              <a:t>Karpe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DE79842-9658-7B4B-BB6D-E26D6A09C685}"/>
              </a:ext>
            </a:extLst>
          </p:cNvPr>
          <p:cNvSpPr/>
          <p:nvPr/>
        </p:nvSpPr>
        <p:spPr>
          <a:xfrm>
            <a:off x="8237230" y="1461023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52864A-9231-CE42-A9EF-A3CE45880996}"/>
              </a:ext>
            </a:extLst>
          </p:cNvPr>
          <p:cNvSpPr txBox="1"/>
          <p:nvPr/>
        </p:nvSpPr>
        <p:spPr>
          <a:xfrm>
            <a:off x="8341388" y="1447806"/>
            <a:ext cx="189234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Keith Channon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58EE6C8-720D-084B-9EBA-19C74FFC00FE}"/>
              </a:ext>
            </a:extLst>
          </p:cNvPr>
          <p:cNvSpPr/>
          <p:nvPr/>
        </p:nvSpPr>
        <p:spPr>
          <a:xfrm>
            <a:off x="5050070" y="5392812"/>
            <a:ext cx="1996500" cy="266658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DBD8B4-C8D5-F74C-9D6D-9457570D5F47}"/>
              </a:ext>
            </a:extLst>
          </p:cNvPr>
          <p:cNvSpPr txBox="1"/>
          <p:nvPr/>
        </p:nvSpPr>
        <p:spPr>
          <a:xfrm>
            <a:off x="5048344" y="5387642"/>
            <a:ext cx="1996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 KJ Patel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1C8C01-75AD-3743-B9A3-149B54BF07BA}"/>
              </a:ext>
            </a:extLst>
          </p:cNvPr>
          <p:cNvCxnSpPr>
            <a:cxnSpLocks/>
          </p:cNvCxnSpPr>
          <p:nvPr/>
        </p:nvCxnSpPr>
        <p:spPr>
          <a:xfrm>
            <a:off x="5539156" y="4207384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49ECC8-2BD8-F443-94CD-35D34A3DAAAA}"/>
              </a:ext>
            </a:extLst>
          </p:cNvPr>
          <p:cNvCxnSpPr>
            <a:cxnSpLocks/>
          </p:cNvCxnSpPr>
          <p:nvPr/>
        </p:nvCxnSpPr>
        <p:spPr>
          <a:xfrm>
            <a:off x="6510706" y="4207384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110A99-81FA-4640-8C2C-C4D1F02733EC}"/>
              </a:ext>
            </a:extLst>
          </p:cNvPr>
          <p:cNvGrpSpPr/>
          <p:nvPr/>
        </p:nvGrpSpPr>
        <p:grpSpPr>
          <a:xfrm>
            <a:off x="4858411" y="1262897"/>
            <a:ext cx="6932505" cy="4804611"/>
            <a:chOff x="0" y="0"/>
            <a:chExt cx="9144000" cy="6337300"/>
          </a:xfrm>
        </p:grpSpPr>
        <p:pic>
          <p:nvPicPr>
            <p:cNvPr id="3" name="Picture 48" descr="Screen Shot 2016-07-05 at 19.50.38.png">
              <a:extLst>
                <a:ext uri="{FF2B5EF4-FFF2-40B4-BE49-F238E27FC236}">
                  <a16:creationId xmlns:a16="http://schemas.microsoft.com/office/drawing/2014/main" id="{51E95D4A-B888-9F4E-9B36-16DC9F4C6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37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E20F867-FA17-2E47-AD30-6D56AC36FC88}"/>
                </a:ext>
              </a:extLst>
            </p:cNvPr>
            <p:cNvSpPr/>
            <p:nvPr/>
          </p:nvSpPr>
          <p:spPr>
            <a:xfrm>
              <a:off x="5694363" y="368300"/>
              <a:ext cx="1347787" cy="1604963"/>
            </a:xfrm>
            <a:custGeom>
              <a:avLst/>
              <a:gdLst>
                <a:gd name="connsiteX0" fmla="*/ 745958 w 1347537"/>
                <a:gd name="connsiteY0" fmla="*/ 1604211 h 1604211"/>
                <a:gd name="connsiteX1" fmla="*/ 745958 w 1347537"/>
                <a:gd name="connsiteY1" fmla="*/ 1604211 h 1604211"/>
                <a:gd name="connsiteX2" fmla="*/ 713874 w 1347537"/>
                <a:gd name="connsiteY2" fmla="*/ 1540043 h 1604211"/>
                <a:gd name="connsiteX3" fmla="*/ 697832 w 1347537"/>
                <a:gd name="connsiteY3" fmla="*/ 1491916 h 1604211"/>
                <a:gd name="connsiteX4" fmla="*/ 681790 w 1347537"/>
                <a:gd name="connsiteY4" fmla="*/ 1467853 h 1604211"/>
                <a:gd name="connsiteX5" fmla="*/ 665748 w 1347537"/>
                <a:gd name="connsiteY5" fmla="*/ 1419727 h 1604211"/>
                <a:gd name="connsiteX6" fmla="*/ 649706 w 1347537"/>
                <a:gd name="connsiteY6" fmla="*/ 1371600 h 1604211"/>
                <a:gd name="connsiteX7" fmla="*/ 641685 w 1347537"/>
                <a:gd name="connsiteY7" fmla="*/ 1347537 h 1604211"/>
                <a:gd name="connsiteX8" fmla="*/ 625642 w 1347537"/>
                <a:gd name="connsiteY8" fmla="*/ 1323474 h 1604211"/>
                <a:gd name="connsiteX9" fmla="*/ 601579 w 1347537"/>
                <a:gd name="connsiteY9" fmla="*/ 1275348 h 1604211"/>
                <a:gd name="connsiteX10" fmla="*/ 593558 w 1347537"/>
                <a:gd name="connsiteY10" fmla="*/ 1251285 h 1604211"/>
                <a:gd name="connsiteX11" fmla="*/ 577516 w 1347537"/>
                <a:gd name="connsiteY11" fmla="*/ 1227221 h 1604211"/>
                <a:gd name="connsiteX12" fmla="*/ 569495 w 1347537"/>
                <a:gd name="connsiteY12" fmla="*/ 1203158 h 1604211"/>
                <a:gd name="connsiteX13" fmla="*/ 537411 w 1347537"/>
                <a:gd name="connsiteY13" fmla="*/ 1155032 h 1604211"/>
                <a:gd name="connsiteX14" fmla="*/ 521369 w 1347537"/>
                <a:gd name="connsiteY14" fmla="*/ 1106906 h 1604211"/>
                <a:gd name="connsiteX15" fmla="*/ 513348 w 1347537"/>
                <a:gd name="connsiteY15" fmla="*/ 1082843 h 1604211"/>
                <a:gd name="connsiteX16" fmla="*/ 497306 w 1347537"/>
                <a:gd name="connsiteY16" fmla="*/ 1066800 h 1604211"/>
                <a:gd name="connsiteX17" fmla="*/ 481264 w 1347537"/>
                <a:gd name="connsiteY17" fmla="*/ 1042737 h 1604211"/>
                <a:gd name="connsiteX18" fmla="*/ 449179 w 1347537"/>
                <a:gd name="connsiteY18" fmla="*/ 1034716 h 1604211"/>
                <a:gd name="connsiteX19" fmla="*/ 425116 w 1347537"/>
                <a:gd name="connsiteY19" fmla="*/ 1010653 h 1604211"/>
                <a:gd name="connsiteX20" fmla="*/ 376990 w 1347537"/>
                <a:gd name="connsiteY20" fmla="*/ 986590 h 1604211"/>
                <a:gd name="connsiteX21" fmla="*/ 352927 w 1347537"/>
                <a:gd name="connsiteY21" fmla="*/ 962527 h 1604211"/>
                <a:gd name="connsiteX22" fmla="*/ 328864 w 1347537"/>
                <a:gd name="connsiteY22" fmla="*/ 946485 h 1604211"/>
                <a:gd name="connsiteX23" fmla="*/ 296779 w 1347537"/>
                <a:gd name="connsiteY23" fmla="*/ 914400 h 1604211"/>
                <a:gd name="connsiteX24" fmla="*/ 288758 w 1347537"/>
                <a:gd name="connsiteY24" fmla="*/ 890337 h 1604211"/>
                <a:gd name="connsiteX25" fmla="*/ 240632 w 1347537"/>
                <a:gd name="connsiteY25" fmla="*/ 858253 h 1604211"/>
                <a:gd name="connsiteX26" fmla="*/ 200527 w 1347537"/>
                <a:gd name="connsiteY26" fmla="*/ 818148 h 1604211"/>
                <a:gd name="connsiteX27" fmla="*/ 168442 w 1347537"/>
                <a:gd name="connsiteY27" fmla="*/ 778043 h 1604211"/>
                <a:gd name="connsiteX28" fmla="*/ 144379 w 1347537"/>
                <a:gd name="connsiteY28" fmla="*/ 762000 h 1604211"/>
                <a:gd name="connsiteX29" fmla="*/ 88232 w 1347537"/>
                <a:gd name="connsiteY29" fmla="*/ 745958 h 1604211"/>
                <a:gd name="connsiteX30" fmla="*/ 40106 w 1347537"/>
                <a:gd name="connsiteY30" fmla="*/ 713874 h 1604211"/>
                <a:gd name="connsiteX31" fmla="*/ 16042 w 1347537"/>
                <a:gd name="connsiteY31" fmla="*/ 697832 h 1604211"/>
                <a:gd name="connsiteX32" fmla="*/ 24064 w 1347537"/>
                <a:gd name="connsiteY32" fmla="*/ 673769 h 1604211"/>
                <a:gd name="connsiteX33" fmla="*/ 16042 w 1347537"/>
                <a:gd name="connsiteY33" fmla="*/ 649706 h 1604211"/>
                <a:gd name="connsiteX34" fmla="*/ 8021 w 1347537"/>
                <a:gd name="connsiteY34" fmla="*/ 601579 h 1604211"/>
                <a:gd name="connsiteX35" fmla="*/ 24064 w 1347537"/>
                <a:gd name="connsiteY35" fmla="*/ 529390 h 1604211"/>
                <a:gd name="connsiteX36" fmla="*/ 48127 w 1347537"/>
                <a:gd name="connsiteY36" fmla="*/ 449179 h 1604211"/>
                <a:gd name="connsiteX37" fmla="*/ 40106 w 1347537"/>
                <a:gd name="connsiteY37" fmla="*/ 360948 h 1604211"/>
                <a:gd name="connsiteX38" fmla="*/ 24064 w 1347537"/>
                <a:gd name="connsiteY38" fmla="*/ 336885 h 1604211"/>
                <a:gd name="connsiteX39" fmla="*/ 0 w 1347537"/>
                <a:gd name="connsiteY39" fmla="*/ 240632 h 1604211"/>
                <a:gd name="connsiteX40" fmla="*/ 16042 w 1347537"/>
                <a:gd name="connsiteY40" fmla="*/ 96253 h 1604211"/>
                <a:gd name="connsiteX41" fmla="*/ 24064 w 1347537"/>
                <a:gd name="connsiteY41" fmla="*/ 64169 h 1604211"/>
                <a:gd name="connsiteX42" fmla="*/ 64169 w 1347537"/>
                <a:gd name="connsiteY42" fmla="*/ 56148 h 1604211"/>
                <a:gd name="connsiteX43" fmla="*/ 88232 w 1347537"/>
                <a:gd name="connsiteY43" fmla="*/ 48127 h 1604211"/>
                <a:gd name="connsiteX44" fmla="*/ 136358 w 1347537"/>
                <a:gd name="connsiteY44" fmla="*/ 8021 h 1604211"/>
                <a:gd name="connsiteX45" fmla="*/ 160421 w 1347537"/>
                <a:gd name="connsiteY45" fmla="*/ 0 h 1604211"/>
                <a:gd name="connsiteX46" fmla="*/ 248653 w 1347537"/>
                <a:gd name="connsiteY46" fmla="*/ 24064 h 1604211"/>
                <a:gd name="connsiteX47" fmla="*/ 272716 w 1347537"/>
                <a:gd name="connsiteY47" fmla="*/ 32085 h 1604211"/>
                <a:gd name="connsiteX48" fmla="*/ 296779 w 1347537"/>
                <a:gd name="connsiteY48" fmla="*/ 40106 h 1604211"/>
                <a:gd name="connsiteX49" fmla="*/ 320842 w 1347537"/>
                <a:gd name="connsiteY49" fmla="*/ 56148 h 1604211"/>
                <a:gd name="connsiteX50" fmla="*/ 360948 w 1347537"/>
                <a:gd name="connsiteY50" fmla="*/ 120316 h 1604211"/>
                <a:gd name="connsiteX51" fmla="*/ 376990 w 1347537"/>
                <a:gd name="connsiteY51" fmla="*/ 200527 h 1604211"/>
                <a:gd name="connsiteX52" fmla="*/ 417095 w 1347537"/>
                <a:gd name="connsiteY52" fmla="*/ 248653 h 1604211"/>
                <a:gd name="connsiteX53" fmla="*/ 433137 w 1347537"/>
                <a:gd name="connsiteY53" fmla="*/ 272716 h 1604211"/>
                <a:gd name="connsiteX54" fmla="*/ 425116 w 1347537"/>
                <a:gd name="connsiteY54" fmla="*/ 296779 h 1604211"/>
                <a:gd name="connsiteX55" fmla="*/ 401053 w 1347537"/>
                <a:gd name="connsiteY55" fmla="*/ 312821 h 1604211"/>
                <a:gd name="connsiteX56" fmla="*/ 385011 w 1347537"/>
                <a:gd name="connsiteY56" fmla="*/ 328864 h 1604211"/>
                <a:gd name="connsiteX57" fmla="*/ 336885 w 1347537"/>
                <a:gd name="connsiteY57" fmla="*/ 360948 h 1604211"/>
                <a:gd name="connsiteX58" fmla="*/ 296779 w 1347537"/>
                <a:gd name="connsiteY58" fmla="*/ 385011 h 1604211"/>
                <a:gd name="connsiteX59" fmla="*/ 288758 w 1347537"/>
                <a:gd name="connsiteY59" fmla="*/ 409074 h 1604211"/>
                <a:gd name="connsiteX60" fmla="*/ 264695 w 1347537"/>
                <a:gd name="connsiteY60" fmla="*/ 425116 h 1604211"/>
                <a:gd name="connsiteX61" fmla="*/ 288758 w 1347537"/>
                <a:gd name="connsiteY61" fmla="*/ 441158 h 1604211"/>
                <a:gd name="connsiteX62" fmla="*/ 336885 w 1347537"/>
                <a:gd name="connsiteY62" fmla="*/ 457200 h 1604211"/>
                <a:gd name="connsiteX63" fmla="*/ 449179 w 1347537"/>
                <a:gd name="connsiteY63" fmla="*/ 473243 h 1604211"/>
                <a:gd name="connsiteX64" fmla="*/ 641685 w 1347537"/>
                <a:gd name="connsiteY64" fmla="*/ 489285 h 1604211"/>
                <a:gd name="connsiteX65" fmla="*/ 673769 w 1347537"/>
                <a:gd name="connsiteY65" fmla="*/ 497306 h 1604211"/>
                <a:gd name="connsiteX66" fmla="*/ 721895 w 1347537"/>
                <a:gd name="connsiteY66" fmla="*/ 505327 h 1604211"/>
                <a:gd name="connsiteX67" fmla="*/ 729916 w 1347537"/>
                <a:gd name="connsiteY67" fmla="*/ 553453 h 1604211"/>
                <a:gd name="connsiteX68" fmla="*/ 737937 w 1347537"/>
                <a:gd name="connsiteY68" fmla="*/ 577516 h 1604211"/>
                <a:gd name="connsiteX69" fmla="*/ 786064 w 1347537"/>
                <a:gd name="connsiteY69" fmla="*/ 593558 h 1604211"/>
                <a:gd name="connsiteX70" fmla="*/ 810127 w 1347537"/>
                <a:gd name="connsiteY70" fmla="*/ 601579 h 1604211"/>
                <a:gd name="connsiteX71" fmla="*/ 858253 w 1347537"/>
                <a:gd name="connsiteY71" fmla="*/ 593558 h 1604211"/>
                <a:gd name="connsiteX72" fmla="*/ 906379 w 1347537"/>
                <a:gd name="connsiteY72" fmla="*/ 577516 h 1604211"/>
                <a:gd name="connsiteX73" fmla="*/ 986590 w 1347537"/>
                <a:gd name="connsiteY73" fmla="*/ 601579 h 1604211"/>
                <a:gd name="connsiteX74" fmla="*/ 1010653 w 1347537"/>
                <a:gd name="connsiteY74" fmla="*/ 609600 h 1604211"/>
                <a:gd name="connsiteX75" fmla="*/ 1034716 w 1347537"/>
                <a:gd name="connsiteY75" fmla="*/ 617621 h 1604211"/>
                <a:gd name="connsiteX76" fmla="*/ 1074821 w 1347537"/>
                <a:gd name="connsiteY76" fmla="*/ 625643 h 1604211"/>
                <a:gd name="connsiteX77" fmla="*/ 1122948 w 1347537"/>
                <a:gd name="connsiteY77" fmla="*/ 641685 h 1604211"/>
                <a:gd name="connsiteX78" fmla="*/ 1171074 w 1347537"/>
                <a:gd name="connsiteY78" fmla="*/ 657727 h 1604211"/>
                <a:gd name="connsiteX79" fmla="*/ 1195137 w 1347537"/>
                <a:gd name="connsiteY79" fmla="*/ 665748 h 1604211"/>
                <a:gd name="connsiteX80" fmla="*/ 1267327 w 1347537"/>
                <a:gd name="connsiteY80" fmla="*/ 673769 h 1604211"/>
                <a:gd name="connsiteX81" fmla="*/ 1315453 w 1347537"/>
                <a:gd name="connsiteY81" fmla="*/ 689811 h 1604211"/>
                <a:gd name="connsiteX82" fmla="*/ 1339516 w 1347537"/>
                <a:gd name="connsiteY82" fmla="*/ 697832 h 1604211"/>
                <a:gd name="connsiteX83" fmla="*/ 1347537 w 1347537"/>
                <a:gd name="connsiteY83" fmla="*/ 721895 h 1604211"/>
                <a:gd name="connsiteX84" fmla="*/ 1339516 w 1347537"/>
                <a:gd name="connsiteY84" fmla="*/ 874295 h 1604211"/>
                <a:gd name="connsiteX85" fmla="*/ 1315453 w 1347537"/>
                <a:gd name="connsiteY85" fmla="*/ 954506 h 1604211"/>
                <a:gd name="connsiteX86" fmla="*/ 1307432 w 1347537"/>
                <a:gd name="connsiteY86" fmla="*/ 978569 h 1604211"/>
                <a:gd name="connsiteX87" fmla="*/ 1299411 w 1347537"/>
                <a:gd name="connsiteY87" fmla="*/ 1002632 h 1604211"/>
                <a:gd name="connsiteX88" fmla="*/ 1275348 w 1347537"/>
                <a:gd name="connsiteY88" fmla="*/ 1018674 h 1604211"/>
                <a:gd name="connsiteX89" fmla="*/ 1259306 w 1347537"/>
                <a:gd name="connsiteY89" fmla="*/ 1042737 h 1604211"/>
                <a:gd name="connsiteX90" fmla="*/ 1235242 w 1347537"/>
                <a:gd name="connsiteY90" fmla="*/ 1050758 h 1604211"/>
                <a:gd name="connsiteX91" fmla="*/ 1195137 w 1347537"/>
                <a:gd name="connsiteY91" fmla="*/ 1082843 h 1604211"/>
                <a:gd name="connsiteX92" fmla="*/ 1203158 w 1347537"/>
                <a:gd name="connsiteY92" fmla="*/ 1122948 h 1604211"/>
                <a:gd name="connsiteX93" fmla="*/ 1219200 w 1347537"/>
                <a:gd name="connsiteY93" fmla="*/ 1171074 h 1604211"/>
                <a:gd name="connsiteX94" fmla="*/ 1235242 w 1347537"/>
                <a:gd name="connsiteY94" fmla="*/ 1267327 h 1604211"/>
                <a:gd name="connsiteX95" fmla="*/ 1259306 w 1347537"/>
                <a:gd name="connsiteY95" fmla="*/ 1347537 h 1604211"/>
                <a:gd name="connsiteX96" fmla="*/ 1251285 w 1347537"/>
                <a:gd name="connsiteY96" fmla="*/ 1387643 h 1604211"/>
                <a:gd name="connsiteX97" fmla="*/ 1227221 w 1347537"/>
                <a:gd name="connsiteY97" fmla="*/ 1395664 h 1604211"/>
                <a:gd name="connsiteX98" fmla="*/ 1187116 w 1347537"/>
                <a:gd name="connsiteY98" fmla="*/ 1403685 h 1604211"/>
                <a:gd name="connsiteX99" fmla="*/ 1106906 w 1347537"/>
                <a:gd name="connsiteY99" fmla="*/ 1427748 h 1604211"/>
                <a:gd name="connsiteX100" fmla="*/ 1058779 w 1347537"/>
                <a:gd name="connsiteY100" fmla="*/ 1443790 h 1604211"/>
                <a:gd name="connsiteX101" fmla="*/ 962527 w 1347537"/>
                <a:gd name="connsiteY101" fmla="*/ 1491916 h 1604211"/>
                <a:gd name="connsiteX102" fmla="*/ 938464 w 1347537"/>
                <a:gd name="connsiteY102" fmla="*/ 1499937 h 1604211"/>
                <a:gd name="connsiteX103" fmla="*/ 914400 w 1347537"/>
                <a:gd name="connsiteY103" fmla="*/ 1507958 h 1604211"/>
                <a:gd name="connsiteX104" fmla="*/ 866274 w 1347537"/>
                <a:gd name="connsiteY104" fmla="*/ 1540043 h 1604211"/>
                <a:gd name="connsiteX105" fmla="*/ 842211 w 1347537"/>
                <a:gd name="connsiteY105" fmla="*/ 1548064 h 1604211"/>
                <a:gd name="connsiteX106" fmla="*/ 818148 w 1347537"/>
                <a:gd name="connsiteY106" fmla="*/ 1564106 h 1604211"/>
                <a:gd name="connsiteX107" fmla="*/ 770021 w 1347537"/>
                <a:gd name="connsiteY107" fmla="*/ 1580148 h 1604211"/>
                <a:gd name="connsiteX108" fmla="*/ 745958 w 1347537"/>
                <a:gd name="connsiteY108" fmla="*/ 1604211 h 160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347537" h="1604211">
                  <a:moveTo>
                    <a:pt x="745958" y="1604211"/>
                  </a:moveTo>
                  <a:lnTo>
                    <a:pt x="745958" y="1604211"/>
                  </a:lnTo>
                  <a:cubicBezTo>
                    <a:pt x="735263" y="1582822"/>
                    <a:pt x="723294" y="1562023"/>
                    <a:pt x="713874" y="1540043"/>
                  </a:cubicBezTo>
                  <a:cubicBezTo>
                    <a:pt x="707213" y="1524500"/>
                    <a:pt x="707212" y="1505986"/>
                    <a:pt x="697832" y="1491916"/>
                  </a:cubicBezTo>
                  <a:cubicBezTo>
                    <a:pt x="692485" y="1483895"/>
                    <a:pt x="685705" y="1476662"/>
                    <a:pt x="681790" y="1467853"/>
                  </a:cubicBezTo>
                  <a:cubicBezTo>
                    <a:pt x="674922" y="1452401"/>
                    <a:pt x="671095" y="1435769"/>
                    <a:pt x="665748" y="1419727"/>
                  </a:cubicBezTo>
                  <a:lnTo>
                    <a:pt x="649706" y="1371600"/>
                  </a:lnTo>
                  <a:cubicBezTo>
                    <a:pt x="647032" y="1363579"/>
                    <a:pt x="646375" y="1354572"/>
                    <a:pt x="641685" y="1347537"/>
                  </a:cubicBezTo>
                  <a:lnTo>
                    <a:pt x="625642" y="1323474"/>
                  </a:lnTo>
                  <a:cubicBezTo>
                    <a:pt x="605481" y="1262991"/>
                    <a:pt x="632677" y="1337544"/>
                    <a:pt x="601579" y="1275348"/>
                  </a:cubicBezTo>
                  <a:cubicBezTo>
                    <a:pt x="597798" y="1267786"/>
                    <a:pt x="597339" y="1258847"/>
                    <a:pt x="593558" y="1251285"/>
                  </a:cubicBezTo>
                  <a:cubicBezTo>
                    <a:pt x="589247" y="1242662"/>
                    <a:pt x="581827" y="1235844"/>
                    <a:pt x="577516" y="1227221"/>
                  </a:cubicBezTo>
                  <a:cubicBezTo>
                    <a:pt x="573735" y="1219659"/>
                    <a:pt x="573601" y="1210549"/>
                    <a:pt x="569495" y="1203158"/>
                  </a:cubicBezTo>
                  <a:cubicBezTo>
                    <a:pt x="560132" y="1186304"/>
                    <a:pt x="543508" y="1173323"/>
                    <a:pt x="537411" y="1155032"/>
                  </a:cubicBezTo>
                  <a:lnTo>
                    <a:pt x="521369" y="1106906"/>
                  </a:lnTo>
                  <a:cubicBezTo>
                    <a:pt x="518695" y="1098885"/>
                    <a:pt x="519326" y="1088822"/>
                    <a:pt x="513348" y="1082843"/>
                  </a:cubicBezTo>
                  <a:cubicBezTo>
                    <a:pt x="508001" y="1077495"/>
                    <a:pt x="502030" y="1072705"/>
                    <a:pt x="497306" y="1066800"/>
                  </a:cubicBezTo>
                  <a:cubicBezTo>
                    <a:pt x="491284" y="1059272"/>
                    <a:pt x="489285" y="1048084"/>
                    <a:pt x="481264" y="1042737"/>
                  </a:cubicBezTo>
                  <a:cubicBezTo>
                    <a:pt x="472091" y="1036622"/>
                    <a:pt x="459874" y="1037390"/>
                    <a:pt x="449179" y="1034716"/>
                  </a:cubicBezTo>
                  <a:cubicBezTo>
                    <a:pt x="441158" y="1026695"/>
                    <a:pt x="434554" y="1016945"/>
                    <a:pt x="425116" y="1010653"/>
                  </a:cubicBezTo>
                  <a:cubicBezTo>
                    <a:pt x="352766" y="962419"/>
                    <a:pt x="452717" y="1049696"/>
                    <a:pt x="376990" y="986590"/>
                  </a:cubicBezTo>
                  <a:cubicBezTo>
                    <a:pt x="368276" y="979328"/>
                    <a:pt x="361641" y="969789"/>
                    <a:pt x="352927" y="962527"/>
                  </a:cubicBezTo>
                  <a:cubicBezTo>
                    <a:pt x="345521" y="956356"/>
                    <a:pt x="336183" y="952759"/>
                    <a:pt x="328864" y="946485"/>
                  </a:cubicBezTo>
                  <a:cubicBezTo>
                    <a:pt x="317380" y="936642"/>
                    <a:pt x="296779" y="914400"/>
                    <a:pt x="296779" y="914400"/>
                  </a:cubicBezTo>
                  <a:cubicBezTo>
                    <a:pt x="294105" y="906379"/>
                    <a:pt x="294737" y="896316"/>
                    <a:pt x="288758" y="890337"/>
                  </a:cubicBezTo>
                  <a:cubicBezTo>
                    <a:pt x="275125" y="876704"/>
                    <a:pt x="240632" y="858253"/>
                    <a:pt x="240632" y="858253"/>
                  </a:cubicBezTo>
                  <a:cubicBezTo>
                    <a:pt x="197853" y="794085"/>
                    <a:pt x="254000" y="871621"/>
                    <a:pt x="200527" y="818148"/>
                  </a:cubicBezTo>
                  <a:cubicBezTo>
                    <a:pt x="158827" y="776448"/>
                    <a:pt x="208139" y="809801"/>
                    <a:pt x="168442" y="778043"/>
                  </a:cubicBezTo>
                  <a:cubicBezTo>
                    <a:pt x="160914" y="772021"/>
                    <a:pt x="153001" y="766311"/>
                    <a:pt x="144379" y="762000"/>
                  </a:cubicBezTo>
                  <a:cubicBezTo>
                    <a:pt x="132873" y="756247"/>
                    <a:pt x="98511" y="748528"/>
                    <a:pt x="88232" y="745958"/>
                  </a:cubicBezTo>
                  <a:lnTo>
                    <a:pt x="40106" y="713874"/>
                  </a:lnTo>
                  <a:lnTo>
                    <a:pt x="16042" y="697832"/>
                  </a:lnTo>
                  <a:cubicBezTo>
                    <a:pt x="18716" y="689811"/>
                    <a:pt x="24064" y="682224"/>
                    <a:pt x="24064" y="673769"/>
                  </a:cubicBezTo>
                  <a:cubicBezTo>
                    <a:pt x="24064" y="665314"/>
                    <a:pt x="17876" y="657960"/>
                    <a:pt x="16042" y="649706"/>
                  </a:cubicBezTo>
                  <a:cubicBezTo>
                    <a:pt x="12514" y="633830"/>
                    <a:pt x="10695" y="617621"/>
                    <a:pt x="8021" y="601579"/>
                  </a:cubicBezTo>
                  <a:cubicBezTo>
                    <a:pt x="12603" y="578667"/>
                    <a:pt x="17264" y="552056"/>
                    <a:pt x="24064" y="529390"/>
                  </a:cubicBezTo>
                  <a:cubicBezTo>
                    <a:pt x="53348" y="431780"/>
                    <a:pt x="29644" y="523111"/>
                    <a:pt x="48127" y="449179"/>
                  </a:cubicBezTo>
                  <a:cubicBezTo>
                    <a:pt x="45453" y="419769"/>
                    <a:pt x="46294" y="389824"/>
                    <a:pt x="40106" y="360948"/>
                  </a:cubicBezTo>
                  <a:cubicBezTo>
                    <a:pt x="38086" y="351522"/>
                    <a:pt x="27979" y="345694"/>
                    <a:pt x="24064" y="336885"/>
                  </a:cubicBezTo>
                  <a:cubicBezTo>
                    <a:pt x="7115" y="298750"/>
                    <a:pt x="6726" y="280990"/>
                    <a:pt x="0" y="240632"/>
                  </a:cubicBezTo>
                  <a:cubicBezTo>
                    <a:pt x="3089" y="209743"/>
                    <a:pt x="10365" y="130310"/>
                    <a:pt x="16042" y="96253"/>
                  </a:cubicBezTo>
                  <a:cubicBezTo>
                    <a:pt x="17854" y="85379"/>
                    <a:pt x="15595" y="71226"/>
                    <a:pt x="24064" y="64169"/>
                  </a:cubicBezTo>
                  <a:cubicBezTo>
                    <a:pt x="34537" y="55441"/>
                    <a:pt x="50943" y="59455"/>
                    <a:pt x="64169" y="56148"/>
                  </a:cubicBezTo>
                  <a:cubicBezTo>
                    <a:pt x="72371" y="54097"/>
                    <a:pt x="80670" y="51908"/>
                    <a:pt x="88232" y="48127"/>
                  </a:cubicBezTo>
                  <a:cubicBezTo>
                    <a:pt x="140717" y="21885"/>
                    <a:pt x="83141" y="43500"/>
                    <a:pt x="136358" y="8021"/>
                  </a:cubicBezTo>
                  <a:cubicBezTo>
                    <a:pt x="143393" y="3331"/>
                    <a:pt x="152400" y="2674"/>
                    <a:pt x="160421" y="0"/>
                  </a:cubicBezTo>
                  <a:cubicBezTo>
                    <a:pt x="217111" y="11338"/>
                    <a:pt x="187590" y="3709"/>
                    <a:pt x="248653" y="24064"/>
                  </a:cubicBezTo>
                  <a:lnTo>
                    <a:pt x="272716" y="32085"/>
                  </a:lnTo>
                  <a:cubicBezTo>
                    <a:pt x="280737" y="34759"/>
                    <a:pt x="289744" y="35416"/>
                    <a:pt x="296779" y="40106"/>
                  </a:cubicBezTo>
                  <a:lnTo>
                    <a:pt x="320842" y="56148"/>
                  </a:lnTo>
                  <a:cubicBezTo>
                    <a:pt x="339934" y="113419"/>
                    <a:pt x="322815" y="94894"/>
                    <a:pt x="360948" y="120316"/>
                  </a:cubicBezTo>
                  <a:cubicBezTo>
                    <a:pt x="363904" y="141008"/>
                    <a:pt x="365790" y="178127"/>
                    <a:pt x="376990" y="200527"/>
                  </a:cubicBezTo>
                  <a:cubicBezTo>
                    <a:pt x="391926" y="230399"/>
                    <a:pt x="394921" y="222044"/>
                    <a:pt x="417095" y="248653"/>
                  </a:cubicBezTo>
                  <a:cubicBezTo>
                    <a:pt x="423266" y="256059"/>
                    <a:pt x="427790" y="264695"/>
                    <a:pt x="433137" y="272716"/>
                  </a:cubicBezTo>
                  <a:cubicBezTo>
                    <a:pt x="430463" y="280737"/>
                    <a:pt x="430398" y="290177"/>
                    <a:pt x="425116" y="296779"/>
                  </a:cubicBezTo>
                  <a:cubicBezTo>
                    <a:pt x="419094" y="304307"/>
                    <a:pt x="408581" y="306799"/>
                    <a:pt x="401053" y="312821"/>
                  </a:cubicBezTo>
                  <a:cubicBezTo>
                    <a:pt x="395148" y="317545"/>
                    <a:pt x="391061" y="324326"/>
                    <a:pt x="385011" y="328864"/>
                  </a:cubicBezTo>
                  <a:cubicBezTo>
                    <a:pt x="369587" y="340432"/>
                    <a:pt x="350519" y="347315"/>
                    <a:pt x="336885" y="360948"/>
                  </a:cubicBezTo>
                  <a:cubicBezTo>
                    <a:pt x="314863" y="382968"/>
                    <a:pt x="328016" y="374599"/>
                    <a:pt x="296779" y="385011"/>
                  </a:cubicBezTo>
                  <a:cubicBezTo>
                    <a:pt x="294105" y="393032"/>
                    <a:pt x="294040" y="402472"/>
                    <a:pt x="288758" y="409074"/>
                  </a:cubicBezTo>
                  <a:cubicBezTo>
                    <a:pt x="282736" y="416602"/>
                    <a:pt x="264695" y="415476"/>
                    <a:pt x="264695" y="425116"/>
                  </a:cubicBezTo>
                  <a:cubicBezTo>
                    <a:pt x="264695" y="434756"/>
                    <a:pt x="279949" y="437243"/>
                    <a:pt x="288758" y="441158"/>
                  </a:cubicBezTo>
                  <a:cubicBezTo>
                    <a:pt x="304211" y="448026"/>
                    <a:pt x="320843" y="451853"/>
                    <a:pt x="336885" y="457200"/>
                  </a:cubicBezTo>
                  <a:cubicBezTo>
                    <a:pt x="388965" y="474560"/>
                    <a:pt x="352524" y="464455"/>
                    <a:pt x="449179" y="473243"/>
                  </a:cubicBezTo>
                  <a:cubicBezTo>
                    <a:pt x="552678" y="493942"/>
                    <a:pt x="425259" y="470465"/>
                    <a:pt x="641685" y="489285"/>
                  </a:cubicBezTo>
                  <a:cubicBezTo>
                    <a:pt x="652667" y="490240"/>
                    <a:pt x="662959" y="495144"/>
                    <a:pt x="673769" y="497306"/>
                  </a:cubicBezTo>
                  <a:cubicBezTo>
                    <a:pt x="689716" y="500495"/>
                    <a:pt x="705853" y="502653"/>
                    <a:pt x="721895" y="505327"/>
                  </a:cubicBezTo>
                  <a:cubicBezTo>
                    <a:pt x="724569" y="521369"/>
                    <a:pt x="726388" y="537577"/>
                    <a:pt x="729916" y="553453"/>
                  </a:cubicBezTo>
                  <a:cubicBezTo>
                    <a:pt x="731750" y="561707"/>
                    <a:pt x="731057" y="572602"/>
                    <a:pt x="737937" y="577516"/>
                  </a:cubicBezTo>
                  <a:cubicBezTo>
                    <a:pt x="751697" y="587345"/>
                    <a:pt x="770022" y="588211"/>
                    <a:pt x="786064" y="593558"/>
                  </a:cubicBezTo>
                  <a:lnTo>
                    <a:pt x="810127" y="601579"/>
                  </a:lnTo>
                  <a:cubicBezTo>
                    <a:pt x="826169" y="598905"/>
                    <a:pt x="842475" y="597502"/>
                    <a:pt x="858253" y="593558"/>
                  </a:cubicBezTo>
                  <a:cubicBezTo>
                    <a:pt x="874658" y="589457"/>
                    <a:pt x="906379" y="577516"/>
                    <a:pt x="906379" y="577516"/>
                  </a:cubicBezTo>
                  <a:cubicBezTo>
                    <a:pt x="954869" y="589638"/>
                    <a:pt x="928006" y="582051"/>
                    <a:pt x="986590" y="601579"/>
                  </a:cubicBezTo>
                  <a:lnTo>
                    <a:pt x="1010653" y="609600"/>
                  </a:lnTo>
                  <a:cubicBezTo>
                    <a:pt x="1018674" y="612274"/>
                    <a:pt x="1026425" y="615963"/>
                    <a:pt x="1034716" y="617621"/>
                  </a:cubicBezTo>
                  <a:cubicBezTo>
                    <a:pt x="1048084" y="620295"/>
                    <a:pt x="1061668" y="622056"/>
                    <a:pt x="1074821" y="625643"/>
                  </a:cubicBezTo>
                  <a:cubicBezTo>
                    <a:pt x="1091135" y="630092"/>
                    <a:pt x="1106906" y="636338"/>
                    <a:pt x="1122948" y="641685"/>
                  </a:cubicBezTo>
                  <a:lnTo>
                    <a:pt x="1171074" y="657727"/>
                  </a:lnTo>
                  <a:cubicBezTo>
                    <a:pt x="1179095" y="660401"/>
                    <a:pt x="1186734" y="664814"/>
                    <a:pt x="1195137" y="665748"/>
                  </a:cubicBezTo>
                  <a:lnTo>
                    <a:pt x="1267327" y="673769"/>
                  </a:lnTo>
                  <a:lnTo>
                    <a:pt x="1315453" y="689811"/>
                  </a:lnTo>
                  <a:lnTo>
                    <a:pt x="1339516" y="697832"/>
                  </a:lnTo>
                  <a:cubicBezTo>
                    <a:pt x="1342190" y="705853"/>
                    <a:pt x="1347537" y="713440"/>
                    <a:pt x="1347537" y="721895"/>
                  </a:cubicBezTo>
                  <a:cubicBezTo>
                    <a:pt x="1347537" y="772765"/>
                    <a:pt x="1343923" y="823616"/>
                    <a:pt x="1339516" y="874295"/>
                  </a:cubicBezTo>
                  <a:cubicBezTo>
                    <a:pt x="1338090" y="890695"/>
                    <a:pt x="1318573" y="945145"/>
                    <a:pt x="1315453" y="954506"/>
                  </a:cubicBezTo>
                  <a:lnTo>
                    <a:pt x="1307432" y="978569"/>
                  </a:lnTo>
                  <a:cubicBezTo>
                    <a:pt x="1304758" y="986590"/>
                    <a:pt x="1306446" y="997942"/>
                    <a:pt x="1299411" y="1002632"/>
                  </a:cubicBezTo>
                  <a:lnTo>
                    <a:pt x="1275348" y="1018674"/>
                  </a:lnTo>
                  <a:cubicBezTo>
                    <a:pt x="1270001" y="1026695"/>
                    <a:pt x="1266834" y="1036715"/>
                    <a:pt x="1259306" y="1042737"/>
                  </a:cubicBezTo>
                  <a:cubicBezTo>
                    <a:pt x="1252704" y="1048019"/>
                    <a:pt x="1242805" y="1046977"/>
                    <a:pt x="1235242" y="1050758"/>
                  </a:cubicBezTo>
                  <a:cubicBezTo>
                    <a:pt x="1215004" y="1060877"/>
                    <a:pt x="1210058" y="1067921"/>
                    <a:pt x="1195137" y="1082843"/>
                  </a:cubicBezTo>
                  <a:cubicBezTo>
                    <a:pt x="1197811" y="1096211"/>
                    <a:pt x="1199571" y="1109795"/>
                    <a:pt x="1203158" y="1122948"/>
                  </a:cubicBezTo>
                  <a:cubicBezTo>
                    <a:pt x="1207607" y="1139262"/>
                    <a:pt x="1216420" y="1154394"/>
                    <a:pt x="1219200" y="1171074"/>
                  </a:cubicBezTo>
                  <a:cubicBezTo>
                    <a:pt x="1224547" y="1203158"/>
                    <a:pt x="1224956" y="1236469"/>
                    <a:pt x="1235242" y="1267327"/>
                  </a:cubicBezTo>
                  <a:cubicBezTo>
                    <a:pt x="1254771" y="1325911"/>
                    <a:pt x="1247184" y="1299048"/>
                    <a:pt x="1259306" y="1347537"/>
                  </a:cubicBezTo>
                  <a:cubicBezTo>
                    <a:pt x="1256632" y="1360906"/>
                    <a:pt x="1258848" y="1376299"/>
                    <a:pt x="1251285" y="1387643"/>
                  </a:cubicBezTo>
                  <a:cubicBezTo>
                    <a:pt x="1246595" y="1394678"/>
                    <a:pt x="1235424" y="1393613"/>
                    <a:pt x="1227221" y="1395664"/>
                  </a:cubicBezTo>
                  <a:cubicBezTo>
                    <a:pt x="1213995" y="1398970"/>
                    <a:pt x="1200424" y="1400728"/>
                    <a:pt x="1187116" y="1403685"/>
                  </a:cubicBezTo>
                  <a:cubicBezTo>
                    <a:pt x="1150748" y="1411767"/>
                    <a:pt x="1146897" y="1414418"/>
                    <a:pt x="1106906" y="1427748"/>
                  </a:cubicBezTo>
                  <a:cubicBezTo>
                    <a:pt x="1106905" y="1427748"/>
                    <a:pt x="1058780" y="1443789"/>
                    <a:pt x="1058779" y="1443790"/>
                  </a:cubicBezTo>
                  <a:cubicBezTo>
                    <a:pt x="996583" y="1485254"/>
                    <a:pt x="1028944" y="1469777"/>
                    <a:pt x="962527" y="1491916"/>
                  </a:cubicBezTo>
                  <a:lnTo>
                    <a:pt x="938464" y="1499937"/>
                  </a:lnTo>
                  <a:lnTo>
                    <a:pt x="914400" y="1507958"/>
                  </a:lnTo>
                  <a:cubicBezTo>
                    <a:pt x="898358" y="1518653"/>
                    <a:pt x="884565" y="1533946"/>
                    <a:pt x="866274" y="1540043"/>
                  </a:cubicBezTo>
                  <a:cubicBezTo>
                    <a:pt x="858253" y="1542717"/>
                    <a:pt x="849773" y="1544283"/>
                    <a:pt x="842211" y="1548064"/>
                  </a:cubicBezTo>
                  <a:cubicBezTo>
                    <a:pt x="833589" y="1552375"/>
                    <a:pt x="826957" y="1560191"/>
                    <a:pt x="818148" y="1564106"/>
                  </a:cubicBezTo>
                  <a:cubicBezTo>
                    <a:pt x="802695" y="1570974"/>
                    <a:pt x="785146" y="1572586"/>
                    <a:pt x="770021" y="1580148"/>
                  </a:cubicBezTo>
                  <a:lnTo>
                    <a:pt x="745958" y="1604211"/>
                  </a:lnTo>
                  <a:close/>
                </a:path>
              </a:pathLst>
            </a:custGeom>
            <a:solidFill>
              <a:srgbClr val="FFF1E8">
                <a:alpha val="20000"/>
              </a:srgbClr>
            </a:solidFill>
            <a:ln>
              <a:solidFill>
                <a:srgbClr val="034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322FB3D-430B-2E47-AE2F-A29D5F164086}"/>
                </a:ext>
              </a:extLst>
            </p:cNvPr>
            <p:cNvSpPr/>
            <p:nvPr/>
          </p:nvSpPr>
          <p:spPr>
            <a:xfrm>
              <a:off x="6521450" y="3390900"/>
              <a:ext cx="762000" cy="450850"/>
            </a:xfrm>
            <a:custGeom>
              <a:avLst/>
              <a:gdLst>
                <a:gd name="connsiteX0" fmla="*/ 0 w 762000"/>
                <a:gd name="connsiteY0" fmla="*/ 38100 h 450850"/>
                <a:gd name="connsiteX1" fmla="*/ 0 w 762000"/>
                <a:gd name="connsiteY1" fmla="*/ 38100 h 450850"/>
                <a:gd name="connsiteX2" fmla="*/ 57150 w 762000"/>
                <a:gd name="connsiteY2" fmla="*/ 25400 h 450850"/>
                <a:gd name="connsiteX3" fmla="*/ 95250 w 762000"/>
                <a:gd name="connsiteY3" fmla="*/ 12700 h 450850"/>
                <a:gd name="connsiteX4" fmla="*/ 215900 w 762000"/>
                <a:gd name="connsiteY4" fmla="*/ 0 h 450850"/>
                <a:gd name="connsiteX5" fmla="*/ 311150 w 762000"/>
                <a:gd name="connsiteY5" fmla="*/ 12700 h 450850"/>
                <a:gd name="connsiteX6" fmla="*/ 412750 w 762000"/>
                <a:gd name="connsiteY6" fmla="*/ 31750 h 450850"/>
                <a:gd name="connsiteX7" fmla="*/ 469900 w 762000"/>
                <a:gd name="connsiteY7" fmla="*/ 38100 h 450850"/>
                <a:gd name="connsiteX8" fmla="*/ 488950 w 762000"/>
                <a:gd name="connsiteY8" fmla="*/ 44450 h 450850"/>
                <a:gd name="connsiteX9" fmla="*/ 476250 w 762000"/>
                <a:gd name="connsiteY9" fmla="*/ 82550 h 450850"/>
                <a:gd name="connsiteX10" fmla="*/ 501650 w 762000"/>
                <a:gd name="connsiteY10" fmla="*/ 177800 h 450850"/>
                <a:gd name="connsiteX11" fmla="*/ 546100 w 762000"/>
                <a:gd name="connsiteY11" fmla="*/ 171450 h 450850"/>
                <a:gd name="connsiteX12" fmla="*/ 584200 w 762000"/>
                <a:gd name="connsiteY12" fmla="*/ 146050 h 450850"/>
                <a:gd name="connsiteX13" fmla="*/ 660400 w 762000"/>
                <a:gd name="connsiteY13" fmla="*/ 120650 h 450850"/>
                <a:gd name="connsiteX14" fmla="*/ 679450 w 762000"/>
                <a:gd name="connsiteY14" fmla="*/ 114300 h 450850"/>
                <a:gd name="connsiteX15" fmla="*/ 698500 w 762000"/>
                <a:gd name="connsiteY15" fmla="*/ 107950 h 450850"/>
                <a:gd name="connsiteX16" fmla="*/ 730250 w 762000"/>
                <a:gd name="connsiteY16" fmla="*/ 101600 h 450850"/>
                <a:gd name="connsiteX17" fmla="*/ 755650 w 762000"/>
                <a:gd name="connsiteY17" fmla="*/ 107950 h 450850"/>
                <a:gd name="connsiteX18" fmla="*/ 762000 w 762000"/>
                <a:gd name="connsiteY18" fmla="*/ 133350 h 450850"/>
                <a:gd name="connsiteX19" fmla="*/ 755650 w 762000"/>
                <a:gd name="connsiteY19" fmla="*/ 273050 h 450850"/>
                <a:gd name="connsiteX20" fmla="*/ 749300 w 762000"/>
                <a:gd name="connsiteY20" fmla="*/ 298450 h 450850"/>
                <a:gd name="connsiteX21" fmla="*/ 742950 w 762000"/>
                <a:gd name="connsiteY21" fmla="*/ 317500 h 450850"/>
                <a:gd name="connsiteX22" fmla="*/ 698500 w 762000"/>
                <a:gd name="connsiteY22" fmla="*/ 323850 h 450850"/>
                <a:gd name="connsiteX23" fmla="*/ 666750 w 762000"/>
                <a:gd name="connsiteY23" fmla="*/ 330200 h 450850"/>
                <a:gd name="connsiteX24" fmla="*/ 628650 w 762000"/>
                <a:gd name="connsiteY24" fmla="*/ 342900 h 450850"/>
                <a:gd name="connsiteX25" fmla="*/ 571500 w 762000"/>
                <a:gd name="connsiteY25" fmla="*/ 361950 h 450850"/>
                <a:gd name="connsiteX26" fmla="*/ 533400 w 762000"/>
                <a:gd name="connsiteY26" fmla="*/ 374650 h 450850"/>
                <a:gd name="connsiteX27" fmla="*/ 514350 w 762000"/>
                <a:gd name="connsiteY27" fmla="*/ 381000 h 450850"/>
                <a:gd name="connsiteX28" fmla="*/ 457200 w 762000"/>
                <a:gd name="connsiteY28" fmla="*/ 406400 h 450850"/>
                <a:gd name="connsiteX29" fmla="*/ 361950 w 762000"/>
                <a:gd name="connsiteY29" fmla="*/ 438150 h 450850"/>
                <a:gd name="connsiteX30" fmla="*/ 342900 w 762000"/>
                <a:gd name="connsiteY30" fmla="*/ 444500 h 450850"/>
                <a:gd name="connsiteX31" fmla="*/ 323850 w 762000"/>
                <a:gd name="connsiteY31" fmla="*/ 450850 h 450850"/>
                <a:gd name="connsiteX32" fmla="*/ 292100 w 762000"/>
                <a:gd name="connsiteY32" fmla="*/ 444500 h 450850"/>
                <a:gd name="connsiteX33" fmla="*/ 254000 w 762000"/>
                <a:gd name="connsiteY33" fmla="*/ 431800 h 450850"/>
                <a:gd name="connsiteX34" fmla="*/ 234950 w 762000"/>
                <a:gd name="connsiteY34" fmla="*/ 425450 h 450850"/>
                <a:gd name="connsiteX35" fmla="*/ 127000 w 762000"/>
                <a:gd name="connsiteY35" fmla="*/ 412750 h 450850"/>
                <a:gd name="connsiteX36" fmla="*/ 101600 w 762000"/>
                <a:gd name="connsiteY36" fmla="*/ 406400 h 450850"/>
                <a:gd name="connsiteX37" fmla="*/ 88900 w 762000"/>
                <a:gd name="connsiteY37" fmla="*/ 361950 h 450850"/>
                <a:gd name="connsiteX38" fmla="*/ 82550 w 762000"/>
                <a:gd name="connsiteY38" fmla="*/ 342900 h 450850"/>
                <a:gd name="connsiteX39" fmla="*/ 76200 w 762000"/>
                <a:gd name="connsiteY39" fmla="*/ 279400 h 450850"/>
                <a:gd name="connsiteX40" fmla="*/ 63500 w 762000"/>
                <a:gd name="connsiteY40" fmla="*/ 241300 h 450850"/>
                <a:gd name="connsiteX41" fmla="*/ 50800 w 762000"/>
                <a:gd name="connsiteY41" fmla="*/ 127000 h 450850"/>
                <a:gd name="connsiteX42" fmla="*/ 44450 w 762000"/>
                <a:gd name="connsiteY42" fmla="*/ 107950 h 450850"/>
                <a:gd name="connsiteX43" fmla="*/ 31750 w 762000"/>
                <a:gd name="connsiteY43" fmla="*/ 88900 h 450850"/>
                <a:gd name="connsiteX44" fmla="*/ 25400 w 762000"/>
                <a:gd name="connsiteY44" fmla="*/ 69850 h 450850"/>
                <a:gd name="connsiteX45" fmla="*/ 0 w 762000"/>
                <a:gd name="connsiteY45" fmla="*/ 3810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62000" h="450850">
                  <a:moveTo>
                    <a:pt x="0" y="38100"/>
                  </a:moveTo>
                  <a:lnTo>
                    <a:pt x="0" y="38100"/>
                  </a:lnTo>
                  <a:cubicBezTo>
                    <a:pt x="19050" y="33867"/>
                    <a:pt x="38294" y="30428"/>
                    <a:pt x="57150" y="25400"/>
                  </a:cubicBezTo>
                  <a:cubicBezTo>
                    <a:pt x="70085" y="21951"/>
                    <a:pt x="81998" y="14593"/>
                    <a:pt x="95250" y="12700"/>
                  </a:cubicBezTo>
                  <a:cubicBezTo>
                    <a:pt x="164932" y="2745"/>
                    <a:pt x="124785" y="7593"/>
                    <a:pt x="215900" y="0"/>
                  </a:cubicBezTo>
                  <a:cubicBezTo>
                    <a:pt x="254022" y="4236"/>
                    <a:pt x="275521" y="5574"/>
                    <a:pt x="311150" y="12700"/>
                  </a:cubicBezTo>
                  <a:cubicBezTo>
                    <a:pt x="371907" y="24851"/>
                    <a:pt x="297329" y="18925"/>
                    <a:pt x="412750" y="31750"/>
                  </a:cubicBezTo>
                  <a:lnTo>
                    <a:pt x="469900" y="38100"/>
                  </a:lnTo>
                  <a:cubicBezTo>
                    <a:pt x="476250" y="40217"/>
                    <a:pt x="488003" y="37824"/>
                    <a:pt x="488950" y="44450"/>
                  </a:cubicBezTo>
                  <a:cubicBezTo>
                    <a:pt x="490843" y="57702"/>
                    <a:pt x="476250" y="82550"/>
                    <a:pt x="476250" y="82550"/>
                  </a:cubicBezTo>
                  <a:cubicBezTo>
                    <a:pt x="478085" y="108244"/>
                    <a:pt x="455540" y="177800"/>
                    <a:pt x="501650" y="177800"/>
                  </a:cubicBezTo>
                  <a:cubicBezTo>
                    <a:pt x="516617" y="177800"/>
                    <a:pt x="531283" y="173567"/>
                    <a:pt x="546100" y="171450"/>
                  </a:cubicBezTo>
                  <a:cubicBezTo>
                    <a:pt x="558800" y="162983"/>
                    <a:pt x="569720" y="150877"/>
                    <a:pt x="584200" y="146050"/>
                  </a:cubicBezTo>
                  <a:lnTo>
                    <a:pt x="660400" y="120650"/>
                  </a:lnTo>
                  <a:lnTo>
                    <a:pt x="679450" y="114300"/>
                  </a:lnTo>
                  <a:cubicBezTo>
                    <a:pt x="685800" y="112183"/>
                    <a:pt x="691936" y="109263"/>
                    <a:pt x="698500" y="107950"/>
                  </a:cubicBezTo>
                  <a:lnTo>
                    <a:pt x="730250" y="101600"/>
                  </a:lnTo>
                  <a:cubicBezTo>
                    <a:pt x="738717" y="103717"/>
                    <a:pt x="749479" y="101779"/>
                    <a:pt x="755650" y="107950"/>
                  </a:cubicBezTo>
                  <a:cubicBezTo>
                    <a:pt x="761821" y="114121"/>
                    <a:pt x="762000" y="124623"/>
                    <a:pt x="762000" y="133350"/>
                  </a:cubicBezTo>
                  <a:cubicBezTo>
                    <a:pt x="762000" y="179965"/>
                    <a:pt x="759225" y="226573"/>
                    <a:pt x="755650" y="273050"/>
                  </a:cubicBezTo>
                  <a:cubicBezTo>
                    <a:pt x="754981" y="281752"/>
                    <a:pt x="751698" y="290059"/>
                    <a:pt x="749300" y="298450"/>
                  </a:cubicBezTo>
                  <a:cubicBezTo>
                    <a:pt x="747461" y="304886"/>
                    <a:pt x="748937" y="314507"/>
                    <a:pt x="742950" y="317500"/>
                  </a:cubicBezTo>
                  <a:cubicBezTo>
                    <a:pt x="729563" y="324193"/>
                    <a:pt x="713263" y="321389"/>
                    <a:pt x="698500" y="323850"/>
                  </a:cubicBezTo>
                  <a:cubicBezTo>
                    <a:pt x="687854" y="325624"/>
                    <a:pt x="677163" y="327360"/>
                    <a:pt x="666750" y="330200"/>
                  </a:cubicBezTo>
                  <a:cubicBezTo>
                    <a:pt x="653835" y="333722"/>
                    <a:pt x="641350" y="338667"/>
                    <a:pt x="628650" y="342900"/>
                  </a:cubicBezTo>
                  <a:lnTo>
                    <a:pt x="571500" y="361950"/>
                  </a:lnTo>
                  <a:lnTo>
                    <a:pt x="533400" y="374650"/>
                  </a:lnTo>
                  <a:cubicBezTo>
                    <a:pt x="527050" y="376767"/>
                    <a:pt x="519919" y="377287"/>
                    <a:pt x="514350" y="381000"/>
                  </a:cubicBezTo>
                  <a:cubicBezTo>
                    <a:pt x="484161" y="401126"/>
                    <a:pt x="502540" y="391287"/>
                    <a:pt x="457200" y="406400"/>
                  </a:cubicBezTo>
                  <a:lnTo>
                    <a:pt x="361950" y="438150"/>
                  </a:lnTo>
                  <a:lnTo>
                    <a:pt x="342900" y="444500"/>
                  </a:lnTo>
                  <a:lnTo>
                    <a:pt x="323850" y="450850"/>
                  </a:lnTo>
                  <a:cubicBezTo>
                    <a:pt x="313267" y="448733"/>
                    <a:pt x="302513" y="447340"/>
                    <a:pt x="292100" y="444500"/>
                  </a:cubicBezTo>
                  <a:cubicBezTo>
                    <a:pt x="279185" y="440978"/>
                    <a:pt x="266700" y="436033"/>
                    <a:pt x="254000" y="431800"/>
                  </a:cubicBezTo>
                  <a:cubicBezTo>
                    <a:pt x="247650" y="429683"/>
                    <a:pt x="241603" y="426189"/>
                    <a:pt x="234950" y="425450"/>
                  </a:cubicBezTo>
                  <a:lnTo>
                    <a:pt x="127000" y="412750"/>
                  </a:lnTo>
                  <a:cubicBezTo>
                    <a:pt x="118392" y="411315"/>
                    <a:pt x="110067" y="408517"/>
                    <a:pt x="101600" y="406400"/>
                  </a:cubicBezTo>
                  <a:cubicBezTo>
                    <a:pt x="86375" y="360725"/>
                    <a:pt x="104847" y="417764"/>
                    <a:pt x="88900" y="361950"/>
                  </a:cubicBezTo>
                  <a:cubicBezTo>
                    <a:pt x="87061" y="355514"/>
                    <a:pt x="84667" y="349250"/>
                    <a:pt x="82550" y="342900"/>
                  </a:cubicBezTo>
                  <a:cubicBezTo>
                    <a:pt x="80433" y="321733"/>
                    <a:pt x="80120" y="300308"/>
                    <a:pt x="76200" y="279400"/>
                  </a:cubicBezTo>
                  <a:cubicBezTo>
                    <a:pt x="73733" y="266242"/>
                    <a:pt x="63500" y="241300"/>
                    <a:pt x="63500" y="241300"/>
                  </a:cubicBezTo>
                  <a:cubicBezTo>
                    <a:pt x="58726" y="174458"/>
                    <a:pt x="63710" y="172185"/>
                    <a:pt x="50800" y="127000"/>
                  </a:cubicBezTo>
                  <a:cubicBezTo>
                    <a:pt x="48961" y="120564"/>
                    <a:pt x="47443" y="113937"/>
                    <a:pt x="44450" y="107950"/>
                  </a:cubicBezTo>
                  <a:cubicBezTo>
                    <a:pt x="41037" y="101124"/>
                    <a:pt x="35163" y="95726"/>
                    <a:pt x="31750" y="88900"/>
                  </a:cubicBezTo>
                  <a:cubicBezTo>
                    <a:pt x="28757" y="82913"/>
                    <a:pt x="28393" y="75837"/>
                    <a:pt x="25400" y="69850"/>
                  </a:cubicBezTo>
                  <a:cubicBezTo>
                    <a:pt x="11526" y="42102"/>
                    <a:pt x="4233" y="43392"/>
                    <a:pt x="0" y="38100"/>
                  </a:cubicBezTo>
                  <a:close/>
                </a:path>
              </a:pathLst>
            </a:custGeom>
            <a:solidFill>
              <a:srgbClr val="FFF1E8">
                <a:alpha val="20000"/>
              </a:srgbClr>
            </a:solidFill>
            <a:ln>
              <a:solidFill>
                <a:srgbClr val="034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7DDB25F-1CF8-1E42-9512-E026034BEC10}"/>
                </a:ext>
              </a:extLst>
            </p:cNvPr>
            <p:cNvSpPr/>
            <p:nvPr/>
          </p:nvSpPr>
          <p:spPr>
            <a:xfrm>
              <a:off x="6572250" y="3748088"/>
              <a:ext cx="1084263" cy="1331912"/>
            </a:xfrm>
            <a:custGeom>
              <a:avLst/>
              <a:gdLst>
                <a:gd name="connsiteX0" fmla="*/ 185894 w 1085221"/>
                <a:gd name="connsiteY0" fmla="*/ 125605 h 1331407"/>
                <a:gd name="connsiteX1" fmla="*/ 185894 w 1085221"/>
                <a:gd name="connsiteY1" fmla="*/ 125605 h 1331407"/>
                <a:gd name="connsiteX2" fmla="*/ 226088 w 1085221"/>
                <a:gd name="connsiteY2" fmla="*/ 145701 h 1331407"/>
                <a:gd name="connsiteX3" fmla="*/ 266281 w 1085221"/>
                <a:gd name="connsiteY3" fmla="*/ 155750 h 1331407"/>
                <a:gd name="connsiteX4" fmla="*/ 336620 w 1085221"/>
                <a:gd name="connsiteY4" fmla="*/ 150725 h 1331407"/>
                <a:gd name="connsiteX5" fmla="*/ 366765 w 1085221"/>
                <a:gd name="connsiteY5" fmla="*/ 140677 h 1331407"/>
                <a:gd name="connsiteX6" fmla="*/ 381837 w 1085221"/>
                <a:gd name="connsiteY6" fmla="*/ 135653 h 1331407"/>
                <a:gd name="connsiteX7" fmla="*/ 417007 w 1085221"/>
                <a:gd name="connsiteY7" fmla="*/ 110532 h 1331407"/>
                <a:gd name="connsiteX8" fmla="*/ 432079 w 1085221"/>
                <a:gd name="connsiteY8" fmla="*/ 100484 h 1331407"/>
                <a:gd name="connsiteX9" fmla="*/ 462224 w 1085221"/>
                <a:gd name="connsiteY9" fmla="*/ 90435 h 1331407"/>
                <a:gd name="connsiteX10" fmla="*/ 502418 w 1085221"/>
                <a:gd name="connsiteY10" fmla="*/ 70339 h 1331407"/>
                <a:gd name="connsiteX11" fmla="*/ 562708 w 1085221"/>
                <a:gd name="connsiteY11" fmla="*/ 50242 h 1331407"/>
                <a:gd name="connsiteX12" fmla="*/ 592853 w 1085221"/>
                <a:gd name="connsiteY12" fmla="*/ 40194 h 1331407"/>
                <a:gd name="connsiteX13" fmla="*/ 607925 w 1085221"/>
                <a:gd name="connsiteY13" fmla="*/ 35169 h 1331407"/>
                <a:gd name="connsiteX14" fmla="*/ 633046 w 1085221"/>
                <a:gd name="connsiteY14" fmla="*/ 15073 h 1331407"/>
                <a:gd name="connsiteX15" fmla="*/ 663191 w 1085221"/>
                <a:gd name="connsiteY15" fmla="*/ 5024 h 1331407"/>
                <a:gd name="connsiteX16" fmla="*/ 678264 w 1085221"/>
                <a:gd name="connsiteY16" fmla="*/ 0 h 1331407"/>
                <a:gd name="connsiteX17" fmla="*/ 708409 w 1085221"/>
                <a:gd name="connsiteY17" fmla="*/ 5024 h 1331407"/>
                <a:gd name="connsiteX18" fmla="*/ 718457 w 1085221"/>
                <a:gd name="connsiteY18" fmla="*/ 15073 h 1331407"/>
                <a:gd name="connsiteX19" fmla="*/ 723481 w 1085221"/>
                <a:gd name="connsiteY19" fmla="*/ 221064 h 1331407"/>
                <a:gd name="connsiteX20" fmla="*/ 728505 w 1085221"/>
                <a:gd name="connsiteY20" fmla="*/ 321547 h 1331407"/>
                <a:gd name="connsiteX21" fmla="*/ 773723 w 1085221"/>
                <a:gd name="connsiteY21" fmla="*/ 326572 h 1331407"/>
                <a:gd name="connsiteX22" fmla="*/ 834013 w 1085221"/>
                <a:gd name="connsiteY22" fmla="*/ 331596 h 1331407"/>
                <a:gd name="connsiteX23" fmla="*/ 1060101 w 1085221"/>
                <a:gd name="connsiteY23" fmla="*/ 346668 h 1331407"/>
                <a:gd name="connsiteX24" fmla="*/ 1070149 w 1085221"/>
                <a:gd name="connsiteY24" fmla="*/ 356717 h 1331407"/>
                <a:gd name="connsiteX25" fmla="*/ 1080198 w 1085221"/>
                <a:gd name="connsiteY25" fmla="*/ 406958 h 1331407"/>
                <a:gd name="connsiteX26" fmla="*/ 1080198 w 1085221"/>
                <a:gd name="connsiteY26" fmla="*/ 723481 h 1331407"/>
                <a:gd name="connsiteX27" fmla="*/ 1055077 w 1085221"/>
                <a:gd name="connsiteY27" fmla="*/ 743578 h 1331407"/>
                <a:gd name="connsiteX28" fmla="*/ 1045029 w 1085221"/>
                <a:gd name="connsiteY28" fmla="*/ 773723 h 1331407"/>
                <a:gd name="connsiteX29" fmla="*/ 1040004 w 1085221"/>
                <a:gd name="connsiteY29" fmla="*/ 788796 h 1331407"/>
                <a:gd name="connsiteX30" fmla="*/ 1024932 w 1085221"/>
                <a:gd name="connsiteY30" fmla="*/ 869183 h 1331407"/>
                <a:gd name="connsiteX31" fmla="*/ 1014883 w 1085221"/>
                <a:gd name="connsiteY31" fmla="*/ 879231 h 1331407"/>
                <a:gd name="connsiteX32" fmla="*/ 1009859 w 1085221"/>
                <a:gd name="connsiteY32" fmla="*/ 894303 h 1331407"/>
                <a:gd name="connsiteX33" fmla="*/ 999811 w 1085221"/>
                <a:gd name="connsiteY33" fmla="*/ 904352 h 1331407"/>
                <a:gd name="connsiteX34" fmla="*/ 989763 w 1085221"/>
                <a:gd name="connsiteY34" fmla="*/ 919424 h 1331407"/>
                <a:gd name="connsiteX35" fmla="*/ 964642 w 1085221"/>
                <a:gd name="connsiteY35" fmla="*/ 949569 h 1331407"/>
                <a:gd name="connsiteX36" fmla="*/ 954593 w 1085221"/>
                <a:gd name="connsiteY36" fmla="*/ 979714 h 1331407"/>
                <a:gd name="connsiteX37" fmla="*/ 984738 w 1085221"/>
                <a:gd name="connsiteY37" fmla="*/ 989763 h 1331407"/>
                <a:gd name="connsiteX38" fmla="*/ 999811 w 1085221"/>
                <a:gd name="connsiteY38" fmla="*/ 1200778 h 1331407"/>
                <a:gd name="connsiteX39" fmla="*/ 994787 w 1085221"/>
                <a:gd name="connsiteY39" fmla="*/ 1316334 h 1331407"/>
                <a:gd name="connsiteX40" fmla="*/ 964642 w 1085221"/>
                <a:gd name="connsiteY40" fmla="*/ 1326383 h 1331407"/>
                <a:gd name="connsiteX41" fmla="*/ 949569 w 1085221"/>
                <a:gd name="connsiteY41" fmla="*/ 1331407 h 1331407"/>
                <a:gd name="connsiteX42" fmla="*/ 834013 w 1085221"/>
                <a:gd name="connsiteY42" fmla="*/ 1326383 h 1331407"/>
                <a:gd name="connsiteX43" fmla="*/ 783771 w 1085221"/>
                <a:gd name="connsiteY43" fmla="*/ 1311310 h 1331407"/>
                <a:gd name="connsiteX44" fmla="*/ 768699 w 1085221"/>
                <a:gd name="connsiteY44" fmla="*/ 1306286 h 1331407"/>
                <a:gd name="connsiteX45" fmla="*/ 738554 w 1085221"/>
                <a:gd name="connsiteY45" fmla="*/ 1286189 h 1331407"/>
                <a:gd name="connsiteX46" fmla="*/ 698360 w 1085221"/>
                <a:gd name="connsiteY46" fmla="*/ 1276141 h 1331407"/>
                <a:gd name="connsiteX47" fmla="*/ 683288 w 1085221"/>
                <a:gd name="connsiteY47" fmla="*/ 1271117 h 1331407"/>
                <a:gd name="connsiteX48" fmla="*/ 653143 w 1085221"/>
                <a:gd name="connsiteY48" fmla="*/ 1251020 h 1331407"/>
                <a:gd name="connsiteX49" fmla="*/ 638070 w 1085221"/>
                <a:gd name="connsiteY49" fmla="*/ 1240972 h 1331407"/>
                <a:gd name="connsiteX50" fmla="*/ 607925 w 1085221"/>
                <a:gd name="connsiteY50" fmla="*/ 1225899 h 1331407"/>
                <a:gd name="connsiteX51" fmla="*/ 592853 w 1085221"/>
                <a:gd name="connsiteY51" fmla="*/ 1220875 h 1331407"/>
                <a:gd name="connsiteX52" fmla="*/ 562708 w 1085221"/>
                <a:gd name="connsiteY52" fmla="*/ 1205802 h 1331407"/>
                <a:gd name="connsiteX53" fmla="*/ 537587 w 1085221"/>
                <a:gd name="connsiteY53" fmla="*/ 1190730 h 1331407"/>
                <a:gd name="connsiteX54" fmla="*/ 527538 w 1085221"/>
                <a:gd name="connsiteY54" fmla="*/ 1180681 h 1331407"/>
                <a:gd name="connsiteX55" fmla="*/ 512466 w 1085221"/>
                <a:gd name="connsiteY55" fmla="*/ 1175657 h 1331407"/>
                <a:gd name="connsiteX56" fmla="*/ 482321 w 1085221"/>
                <a:gd name="connsiteY56" fmla="*/ 1155561 h 1331407"/>
                <a:gd name="connsiteX57" fmla="*/ 452176 w 1085221"/>
                <a:gd name="connsiteY57" fmla="*/ 1145512 h 1331407"/>
                <a:gd name="connsiteX58" fmla="*/ 427055 w 1085221"/>
                <a:gd name="connsiteY58" fmla="*/ 1125416 h 1331407"/>
                <a:gd name="connsiteX59" fmla="*/ 406958 w 1085221"/>
                <a:gd name="connsiteY59" fmla="*/ 1105319 h 1331407"/>
                <a:gd name="connsiteX60" fmla="*/ 386862 w 1085221"/>
                <a:gd name="connsiteY60" fmla="*/ 1080198 h 1331407"/>
                <a:gd name="connsiteX61" fmla="*/ 381837 w 1085221"/>
                <a:gd name="connsiteY61" fmla="*/ 1065125 h 1331407"/>
                <a:gd name="connsiteX62" fmla="*/ 376813 w 1085221"/>
                <a:gd name="connsiteY62" fmla="*/ 969666 h 1331407"/>
                <a:gd name="connsiteX63" fmla="*/ 361741 w 1085221"/>
                <a:gd name="connsiteY63" fmla="*/ 959618 h 1331407"/>
                <a:gd name="connsiteX64" fmla="*/ 246185 w 1085221"/>
                <a:gd name="connsiteY64" fmla="*/ 964642 h 1331407"/>
                <a:gd name="connsiteX65" fmla="*/ 211015 w 1085221"/>
                <a:gd name="connsiteY65" fmla="*/ 959618 h 1331407"/>
                <a:gd name="connsiteX66" fmla="*/ 200967 w 1085221"/>
                <a:gd name="connsiteY66" fmla="*/ 949569 h 1331407"/>
                <a:gd name="connsiteX67" fmla="*/ 185894 w 1085221"/>
                <a:gd name="connsiteY67" fmla="*/ 939521 h 1331407"/>
                <a:gd name="connsiteX68" fmla="*/ 175846 w 1085221"/>
                <a:gd name="connsiteY68" fmla="*/ 924449 h 1331407"/>
                <a:gd name="connsiteX69" fmla="*/ 155749 w 1085221"/>
                <a:gd name="connsiteY69" fmla="*/ 904352 h 1331407"/>
                <a:gd name="connsiteX70" fmla="*/ 145701 w 1085221"/>
                <a:gd name="connsiteY70" fmla="*/ 894303 h 1331407"/>
                <a:gd name="connsiteX71" fmla="*/ 135653 w 1085221"/>
                <a:gd name="connsiteY71" fmla="*/ 879231 h 1331407"/>
                <a:gd name="connsiteX72" fmla="*/ 130629 w 1085221"/>
                <a:gd name="connsiteY72" fmla="*/ 864158 h 1331407"/>
                <a:gd name="connsiteX73" fmla="*/ 115556 w 1085221"/>
                <a:gd name="connsiteY73" fmla="*/ 839038 h 1331407"/>
                <a:gd name="connsiteX74" fmla="*/ 110532 w 1085221"/>
                <a:gd name="connsiteY74" fmla="*/ 793820 h 1331407"/>
                <a:gd name="connsiteX75" fmla="*/ 105508 w 1085221"/>
                <a:gd name="connsiteY75" fmla="*/ 778747 h 1331407"/>
                <a:gd name="connsiteX76" fmla="*/ 100483 w 1085221"/>
                <a:gd name="connsiteY76" fmla="*/ 758651 h 1331407"/>
                <a:gd name="connsiteX77" fmla="*/ 95459 w 1085221"/>
                <a:gd name="connsiteY77" fmla="*/ 733530 h 1331407"/>
                <a:gd name="connsiteX78" fmla="*/ 65314 w 1085221"/>
                <a:gd name="connsiteY78" fmla="*/ 693336 h 1331407"/>
                <a:gd name="connsiteX79" fmla="*/ 50242 w 1085221"/>
                <a:gd name="connsiteY79" fmla="*/ 683288 h 1331407"/>
                <a:gd name="connsiteX80" fmla="*/ 25121 w 1085221"/>
                <a:gd name="connsiteY80" fmla="*/ 668216 h 1331407"/>
                <a:gd name="connsiteX81" fmla="*/ 15073 w 1085221"/>
                <a:gd name="connsiteY81" fmla="*/ 633046 h 1331407"/>
                <a:gd name="connsiteX82" fmla="*/ 5024 w 1085221"/>
                <a:gd name="connsiteY82" fmla="*/ 602901 h 1331407"/>
                <a:gd name="connsiteX83" fmla="*/ 0 w 1085221"/>
                <a:gd name="connsiteY83" fmla="*/ 587829 h 1331407"/>
                <a:gd name="connsiteX84" fmla="*/ 5024 w 1085221"/>
                <a:gd name="connsiteY84" fmla="*/ 502418 h 1331407"/>
                <a:gd name="connsiteX85" fmla="*/ 10048 w 1085221"/>
                <a:gd name="connsiteY85" fmla="*/ 437103 h 1331407"/>
                <a:gd name="connsiteX86" fmla="*/ 15073 w 1085221"/>
                <a:gd name="connsiteY86" fmla="*/ 336620 h 1331407"/>
                <a:gd name="connsiteX87" fmla="*/ 25121 w 1085221"/>
                <a:gd name="connsiteY87" fmla="*/ 306475 h 1331407"/>
                <a:gd name="connsiteX88" fmla="*/ 40193 w 1085221"/>
                <a:gd name="connsiteY88" fmla="*/ 276330 h 1331407"/>
                <a:gd name="connsiteX89" fmla="*/ 100483 w 1085221"/>
                <a:gd name="connsiteY89" fmla="*/ 271306 h 1331407"/>
                <a:gd name="connsiteX90" fmla="*/ 130629 w 1085221"/>
                <a:gd name="connsiteY90" fmla="*/ 266281 h 1331407"/>
                <a:gd name="connsiteX91" fmla="*/ 216040 w 1085221"/>
                <a:gd name="connsiteY91" fmla="*/ 246185 h 1331407"/>
                <a:gd name="connsiteX92" fmla="*/ 205991 w 1085221"/>
                <a:gd name="connsiteY92" fmla="*/ 216040 h 1331407"/>
                <a:gd name="connsiteX93" fmla="*/ 200967 w 1085221"/>
                <a:gd name="connsiteY93" fmla="*/ 200967 h 1331407"/>
                <a:gd name="connsiteX94" fmla="*/ 185894 w 1085221"/>
                <a:gd name="connsiteY94" fmla="*/ 125605 h 133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85221" h="1331407">
                  <a:moveTo>
                    <a:pt x="185894" y="125605"/>
                  </a:moveTo>
                  <a:lnTo>
                    <a:pt x="185894" y="125605"/>
                  </a:lnTo>
                  <a:cubicBezTo>
                    <a:pt x="199292" y="132304"/>
                    <a:pt x="212451" y="139503"/>
                    <a:pt x="226088" y="145701"/>
                  </a:cubicBezTo>
                  <a:cubicBezTo>
                    <a:pt x="238226" y="151218"/>
                    <a:pt x="253762" y="153246"/>
                    <a:pt x="266281" y="155750"/>
                  </a:cubicBezTo>
                  <a:cubicBezTo>
                    <a:pt x="289727" y="154075"/>
                    <a:pt x="313374" y="154212"/>
                    <a:pt x="336620" y="150725"/>
                  </a:cubicBezTo>
                  <a:cubicBezTo>
                    <a:pt x="347095" y="149154"/>
                    <a:pt x="356717" y="144026"/>
                    <a:pt x="366765" y="140677"/>
                  </a:cubicBezTo>
                  <a:lnTo>
                    <a:pt x="381837" y="135653"/>
                  </a:lnTo>
                  <a:cubicBezTo>
                    <a:pt x="405679" y="111811"/>
                    <a:pt x="392946" y="118552"/>
                    <a:pt x="417007" y="110532"/>
                  </a:cubicBezTo>
                  <a:cubicBezTo>
                    <a:pt x="422031" y="107183"/>
                    <a:pt x="426561" y="102936"/>
                    <a:pt x="432079" y="100484"/>
                  </a:cubicBezTo>
                  <a:cubicBezTo>
                    <a:pt x="441758" y="96182"/>
                    <a:pt x="462224" y="90435"/>
                    <a:pt x="462224" y="90435"/>
                  </a:cubicBezTo>
                  <a:cubicBezTo>
                    <a:pt x="479764" y="72897"/>
                    <a:pt x="467778" y="81886"/>
                    <a:pt x="502418" y="70339"/>
                  </a:cubicBezTo>
                  <a:lnTo>
                    <a:pt x="562708" y="50242"/>
                  </a:lnTo>
                  <a:lnTo>
                    <a:pt x="592853" y="40194"/>
                  </a:lnTo>
                  <a:lnTo>
                    <a:pt x="607925" y="35169"/>
                  </a:lnTo>
                  <a:cubicBezTo>
                    <a:pt x="616277" y="26818"/>
                    <a:pt x="621639" y="20143"/>
                    <a:pt x="633046" y="15073"/>
                  </a:cubicBezTo>
                  <a:cubicBezTo>
                    <a:pt x="642725" y="10771"/>
                    <a:pt x="653143" y="8374"/>
                    <a:pt x="663191" y="5024"/>
                  </a:cubicBezTo>
                  <a:lnTo>
                    <a:pt x="678264" y="0"/>
                  </a:lnTo>
                  <a:cubicBezTo>
                    <a:pt x="688312" y="1675"/>
                    <a:pt x="698871" y="1447"/>
                    <a:pt x="708409" y="5024"/>
                  </a:cubicBezTo>
                  <a:cubicBezTo>
                    <a:pt x="712844" y="6687"/>
                    <a:pt x="718127" y="10348"/>
                    <a:pt x="718457" y="15073"/>
                  </a:cubicBezTo>
                  <a:cubicBezTo>
                    <a:pt x="723237" y="83591"/>
                    <a:pt x="721230" y="152417"/>
                    <a:pt x="723481" y="221064"/>
                  </a:cubicBezTo>
                  <a:cubicBezTo>
                    <a:pt x="724580" y="254582"/>
                    <a:pt x="714087" y="291269"/>
                    <a:pt x="728505" y="321547"/>
                  </a:cubicBezTo>
                  <a:cubicBezTo>
                    <a:pt x="735025" y="335239"/>
                    <a:pt x="758626" y="325134"/>
                    <a:pt x="773723" y="326572"/>
                  </a:cubicBezTo>
                  <a:cubicBezTo>
                    <a:pt x="793798" y="328484"/>
                    <a:pt x="813900" y="330124"/>
                    <a:pt x="834013" y="331596"/>
                  </a:cubicBezTo>
                  <a:lnTo>
                    <a:pt x="1060101" y="346668"/>
                  </a:lnTo>
                  <a:cubicBezTo>
                    <a:pt x="1063450" y="350018"/>
                    <a:pt x="1067712" y="352655"/>
                    <a:pt x="1070149" y="356717"/>
                  </a:cubicBezTo>
                  <a:cubicBezTo>
                    <a:pt x="1076728" y="367681"/>
                    <a:pt x="1079326" y="400852"/>
                    <a:pt x="1080198" y="406958"/>
                  </a:cubicBezTo>
                  <a:cubicBezTo>
                    <a:pt x="1082001" y="479065"/>
                    <a:pt x="1090540" y="637296"/>
                    <a:pt x="1080198" y="723481"/>
                  </a:cubicBezTo>
                  <a:cubicBezTo>
                    <a:pt x="1079575" y="728669"/>
                    <a:pt x="1056633" y="742541"/>
                    <a:pt x="1055077" y="743578"/>
                  </a:cubicBezTo>
                  <a:lnTo>
                    <a:pt x="1045029" y="773723"/>
                  </a:lnTo>
                  <a:lnTo>
                    <a:pt x="1040004" y="788796"/>
                  </a:lnTo>
                  <a:cubicBezTo>
                    <a:pt x="1039354" y="795297"/>
                    <a:pt x="1036886" y="857230"/>
                    <a:pt x="1024932" y="869183"/>
                  </a:cubicBezTo>
                  <a:lnTo>
                    <a:pt x="1014883" y="879231"/>
                  </a:lnTo>
                  <a:cubicBezTo>
                    <a:pt x="1013208" y="884255"/>
                    <a:pt x="1012584" y="889762"/>
                    <a:pt x="1009859" y="894303"/>
                  </a:cubicBezTo>
                  <a:cubicBezTo>
                    <a:pt x="1007422" y="898365"/>
                    <a:pt x="1002770" y="900653"/>
                    <a:pt x="999811" y="904352"/>
                  </a:cubicBezTo>
                  <a:cubicBezTo>
                    <a:pt x="996039" y="909067"/>
                    <a:pt x="993629" y="914785"/>
                    <a:pt x="989763" y="919424"/>
                  </a:cubicBezTo>
                  <a:cubicBezTo>
                    <a:pt x="957526" y="958108"/>
                    <a:pt x="989589" y="912149"/>
                    <a:pt x="964642" y="949569"/>
                  </a:cubicBezTo>
                  <a:cubicBezTo>
                    <a:pt x="961292" y="959617"/>
                    <a:pt x="944545" y="976364"/>
                    <a:pt x="954593" y="979714"/>
                  </a:cubicBezTo>
                  <a:lnTo>
                    <a:pt x="984738" y="989763"/>
                  </a:lnTo>
                  <a:cubicBezTo>
                    <a:pt x="1049664" y="1054689"/>
                    <a:pt x="1006340" y="1001645"/>
                    <a:pt x="999811" y="1200778"/>
                  </a:cubicBezTo>
                  <a:cubicBezTo>
                    <a:pt x="998548" y="1239312"/>
                    <a:pt x="1005182" y="1279207"/>
                    <a:pt x="994787" y="1316334"/>
                  </a:cubicBezTo>
                  <a:cubicBezTo>
                    <a:pt x="991931" y="1326534"/>
                    <a:pt x="974690" y="1323033"/>
                    <a:pt x="964642" y="1326383"/>
                  </a:cubicBezTo>
                  <a:lnTo>
                    <a:pt x="949569" y="1331407"/>
                  </a:lnTo>
                  <a:cubicBezTo>
                    <a:pt x="911050" y="1329732"/>
                    <a:pt x="872463" y="1329231"/>
                    <a:pt x="834013" y="1326383"/>
                  </a:cubicBezTo>
                  <a:cubicBezTo>
                    <a:pt x="824256" y="1325660"/>
                    <a:pt x="788846" y="1313002"/>
                    <a:pt x="783771" y="1311310"/>
                  </a:cubicBezTo>
                  <a:cubicBezTo>
                    <a:pt x="778747" y="1309635"/>
                    <a:pt x="773105" y="1309224"/>
                    <a:pt x="768699" y="1306286"/>
                  </a:cubicBezTo>
                  <a:cubicBezTo>
                    <a:pt x="758651" y="1299587"/>
                    <a:pt x="750011" y="1290008"/>
                    <a:pt x="738554" y="1286189"/>
                  </a:cubicBezTo>
                  <a:cubicBezTo>
                    <a:pt x="704097" y="1274704"/>
                    <a:pt x="746867" y="1288267"/>
                    <a:pt x="698360" y="1276141"/>
                  </a:cubicBezTo>
                  <a:cubicBezTo>
                    <a:pt x="693222" y="1274857"/>
                    <a:pt x="688312" y="1272792"/>
                    <a:pt x="683288" y="1271117"/>
                  </a:cubicBezTo>
                  <a:lnTo>
                    <a:pt x="653143" y="1251020"/>
                  </a:lnTo>
                  <a:cubicBezTo>
                    <a:pt x="648119" y="1247671"/>
                    <a:pt x="643798" y="1242882"/>
                    <a:pt x="638070" y="1240972"/>
                  </a:cubicBezTo>
                  <a:cubicBezTo>
                    <a:pt x="600180" y="1228339"/>
                    <a:pt x="646890" y="1245381"/>
                    <a:pt x="607925" y="1225899"/>
                  </a:cubicBezTo>
                  <a:cubicBezTo>
                    <a:pt x="603188" y="1223531"/>
                    <a:pt x="597590" y="1223243"/>
                    <a:pt x="592853" y="1220875"/>
                  </a:cubicBezTo>
                  <a:cubicBezTo>
                    <a:pt x="553888" y="1201393"/>
                    <a:pt x="600598" y="1218435"/>
                    <a:pt x="562708" y="1205802"/>
                  </a:cubicBezTo>
                  <a:cubicBezTo>
                    <a:pt x="537243" y="1180339"/>
                    <a:pt x="570201" y="1210299"/>
                    <a:pt x="537587" y="1190730"/>
                  </a:cubicBezTo>
                  <a:cubicBezTo>
                    <a:pt x="533525" y="1188293"/>
                    <a:pt x="531600" y="1183118"/>
                    <a:pt x="527538" y="1180681"/>
                  </a:cubicBezTo>
                  <a:cubicBezTo>
                    <a:pt x="522997" y="1177956"/>
                    <a:pt x="517095" y="1178229"/>
                    <a:pt x="512466" y="1175657"/>
                  </a:cubicBezTo>
                  <a:cubicBezTo>
                    <a:pt x="501909" y="1169792"/>
                    <a:pt x="493778" y="1159380"/>
                    <a:pt x="482321" y="1155561"/>
                  </a:cubicBezTo>
                  <a:lnTo>
                    <a:pt x="452176" y="1145512"/>
                  </a:lnTo>
                  <a:cubicBezTo>
                    <a:pt x="417954" y="1111294"/>
                    <a:pt x="471438" y="1163459"/>
                    <a:pt x="427055" y="1125416"/>
                  </a:cubicBezTo>
                  <a:cubicBezTo>
                    <a:pt x="419862" y="1119251"/>
                    <a:pt x="413657" y="1112018"/>
                    <a:pt x="406958" y="1105319"/>
                  </a:cubicBezTo>
                  <a:cubicBezTo>
                    <a:pt x="397613" y="1095974"/>
                    <a:pt x="393199" y="1092871"/>
                    <a:pt x="386862" y="1080198"/>
                  </a:cubicBezTo>
                  <a:cubicBezTo>
                    <a:pt x="384493" y="1075461"/>
                    <a:pt x="383512" y="1070149"/>
                    <a:pt x="381837" y="1065125"/>
                  </a:cubicBezTo>
                  <a:cubicBezTo>
                    <a:pt x="380162" y="1033305"/>
                    <a:pt x="382775" y="1000967"/>
                    <a:pt x="376813" y="969666"/>
                  </a:cubicBezTo>
                  <a:cubicBezTo>
                    <a:pt x="375683" y="963735"/>
                    <a:pt x="367775" y="959850"/>
                    <a:pt x="361741" y="959618"/>
                  </a:cubicBezTo>
                  <a:lnTo>
                    <a:pt x="246185" y="964642"/>
                  </a:lnTo>
                  <a:cubicBezTo>
                    <a:pt x="234462" y="962967"/>
                    <a:pt x="222250" y="963363"/>
                    <a:pt x="211015" y="959618"/>
                  </a:cubicBezTo>
                  <a:cubicBezTo>
                    <a:pt x="206521" y="958120"/>
                    <a:pt x="204666" y="952528"/>
                    <a:pt x="200967" y="949569"/>
                  </a:cubicBezTo>
                  <a:cubicBezTo>
                    <a:pt x="196252" y="945797"/>
                    <a:pt x="190918" y="942870"/>
                    <a:pt x="185894" y="939521"/>
                  </a:cubicBezTo>
                  <a:cubicBezTo>
                    <a:pt x="182545" y="934497"/>
                    <a:pt x="179776" y="929033"/>
                    <a:pt x="175846" y="924449"/>
                  </a:cubicBezTo>
                  <a:cubicBezTo>
                    <a:pt x="169681" y="917256"/>
                    <a:pt x="162448" y="911051"/>
                    <a:pt x="155749" y="904352"/>
                  </a:cubicBezTo>
                  <a:cubicBezTo>
                    <a:pt x="152400" y="901002"/>
                    <a:pt x="148329" y="898244"/>
                    <a:pt x="145701" y="894303"/>
                  </a:cubicBezTo>
                  <a:lnTo>
                    <a:pt x="135653" y="879231"/>
                  </a:lnTo>
                  <a:cubicBezTo>
                    <a:pt x="133978" y="874207"/>
                    <a:pt x="133354" y="868699"/>
                    <a:pt x="130629" y="864158"/>
                  </a:cubicBezTo>
                  <a:cubicBezTo>
                    <a:pt x="109938" y="829674"/>
                    <a:pt x="129789" y="881737"/>
                    <a:pt x="115556" y="839038"/>
                  </a:cubicBezTo>
                  <a:cubicBezTo>
                    <a:pt x="113881" y="823965"/>
                    <a:pt x="113025" y="808779"/>
                    <a:pt x="110532" y="793820"/>
                  </a:cubicBezTo>
                  <a:cubicBezTo>
                    <a:pt x="109661" y="788596"/>
                    <a:pt x="106963" y="783839"/>
                    <a:pt x="105508" y="778747"/>
                  </a:cubicBezTo>
                  <a:cubicBezTo>
                    <a:pt x="103611" y="772108"/>
                    <a:pt x="101981" y="765391"/>
                    <a:pt x="100483" y="758651"/>
                  </a:cubicBezTo>
                  <a:cubicBezTo>
                    <a:pt x="98630" y="750315"/>
                    <a:pt x="98993" y="741304"/>
                    <a:pt x="95459" y="733530"/>
                  </a:cubicBezTo>
                  <a:cubicBezTo>
                    <a:pt x="90866" y="723425"/>
                    <a:pt x="76790" y="702517"/>
                    <a:pt x="65314" y="693336"/>
                  </a:cubicBezTo>
                  <a:cubicBezTo>
                    <a:pt x="60599" y="689564"/>
                    <a:pt x="54957" y="687060"/>
                    <a:pt x="50242" y="683288"/>
                  </a:cubicBezTo>
                  <a:cubicBezTo>
                    <a:pt x="30538" y="667525"/>
                    <a:pt x="51294" y="676940"/>
                    <a:pt x="25121" y="668216"/>
                  </a:cubicBezTo>
                  <a:cubicBezTo>
                    <a:pt x="8224" y="617522"/>
                    <a:pt x="34015" y="696183"/>
                    <a:pt x="15073" y="633046"/>
                  </a:cubicBezTo>
                  <a:cubicBezTo>
                    <a:pt x="12029" y="622901"/>
                    <a:pt x="8374" y="612949"/>
                    <a:pt x="5024" y="602901"/>
                  </a:cubicBezTo>
                  <a:lnTo>
                    <a:pt x="0" y="587829"/>
                  </a:lnTo>
                  <a:cubicBezTo>
                    <a:pt x="1675" y="559359"/>
                    <a:pt x="3127" y="530874"/>
                    <a:pt x="5024" y="502418"/>
                  </a:cubicBezTo>
                  <a:cubicBezTo>
                    <a:pt x="6476" y="480630"/>
                    <a:pt x="8727" y="458899"/>
                    <a:pt x="10048" y="437103"/>
                  </a:cubicBezTo>
                  <a:cubicBezTo>
                    <a:pt x="12077" y="403628"/>
                    <a:pt x="11229" y="369935"/>
                    <a:pt x="15073" y="336620"/>
                  </a:cubicBezTo>
                  <a:cubicBezTo>
                    <a:pt x="16287" y="326098"/>
                    <a:pt x="21772" y="316523"/>
                    <a:pt x="25121" y="306475"/>
                  </a:cubicBezTo>
                  <a:cubicBezTo>
                    <a:pt x="26959" y="300960"/>
                    <a:pt x="33016" y="278380"/>
                    <a:pt x="40193" y="276330"/>
                  </a:cubicBezTo>
                  <a:cubicBezTo>
                    <a:pt x="59583" y="270790"/>
                    <a:pt x="80386" y="272981"/>
                    <a:pt x="100483" y="271306"/>
                  </a:cubicBezTo>
                  <a:cubicBezTo>
                    <a:pt x="110532" y="269631"/>
                    <a:pt x="120484" y="267203"/>
                    <a:pt x="130629" y="266281"/>
                  </a:cubicBezTo>
                  <a:cubicBezTo>
                    <a:pt x="217138" y="258416"/>
                    <a:pt x="202358" y="287222"/>
                    <a:pt x="216040" y="246185"/>
                  </a:cubicBezTo>
                  <a:lnTo>
                    <a:pt x="205991" y="216040"/>
                  </a:lnTo>
                  <a:lnTo>
                    <a:pt x="200967" y="200967"/>
                  </a:lnTo>
                  <a:cubicBezTo>
                    <a:pt x="195528" y="157450"/>
                    <a:pt x="188406" y="138165"/>
                    <a:pt x="185894" y="125605"/>
                  </a:cubicBezTo>
                  <a:close/>
                </a:path>
              </a:pathLst>
            </a:custGeom>
            <a:solidFill>
              <a:srgbClr val="FFF1E8">
                <a:alpha val="20000"/>
              </a:srgbClr>
            </a:solidFill>
            <a:ln>
              <a:solidFill>
                <a:srgbClr val="034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D66E9-F06A-CC4E-84A9-B9ACBDB90ED8}"/>
              </a:ext>
            </a:extLst>
          </p:cNvPr>
          <p:cNvGrpSpPr/>
          <p:nvPr/>
        </p:nvGrpSpPr>
        <p:grpSpPr>
          <a:xfrm>
            <a:off x="8838382" y="1832124"/>
            <a:ext cx="277184" cy="338554"/>
            <a:chOff x="8838382" y="1832124"/>
            <a:chExt cx="277184" cy="3385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B763C7-FF0C-CB43-9C80-89531869F038}"/>
                </a:ext>
              </a:extLst>
            </p:cNvPr>
            <p:cNvSpPr/>
            <p:nvPr/>
          </p:nvSpPr>
          <p:spPr>
            <a:xfrm>
              <a:off x="8844576" y="1871693"/>
              <a:ext cx="270990" cy="270990"/>
            </a:xfrm>
            <a:prstGeom prst="ellipse">
              <a:avLst/>
            </a:prstGeom>
            <a:solidFill>
              <a:srgbClr val="0341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FCE492-C4C1-774C-97E1-0D3B261075C3}"/>
                </a:ext>
              </a:extLst>
            </p:cNvPr>
            <p:cNvSpPr txBox="1"/>
            <p:nvPr/>
          </p:nvSpPr>
          <p:spPr>
            <a:xfrm>
              <a:off x="8838382" y="1832124"/>
              <a:ext cx="218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6621C-AC65-3645-A086-21E12961A9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18" y="1614817"/>
            <a:ext cx="1353365" cy="101502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972D08-1B67-6F46-AB62-0D4914B54D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07" y="1614817"/>
            <a:ext cx="1563179" cy="1015024"/>
          </a:xfrm>
          <a:prstGeom prst="rect">
            <a:avLst/>
          </a:prstGeom>
          <a:ln>
            <a:solidFill>
              <a:srgbClr val="03417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F532F3A-4F8A-4442-91F8-3F40C0E210F9}"/>
              </a:ext>
            </a:extLst>
          </p:cNvPr>
          <p:cNvSpPr/>
          <p:nvPr/>
        </p:nvSpPr>
        <p:spPr>
          <a:xfrm>
            <a:off x="426707" y="1265022"/>
            <a:ext cx="247223" cy="247223"/>
          </a:xfrm>
          <a:prstGeom prst="ellipse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38261D-2E0A-1643-8104-308318921092}"/>
              </a:ext>
            </a:extLst>
          </p:cNvPr>
          <p:cNvSpPr txBox="1"/>
          <p:nvPr/>
        </p:nvSpPr>
        <p:spPr>
          <a:xfrm>
            <a:off x="412533" y="1212939"/>
            <a:ext cx="178684" cy="30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0FECFD-8264-5B43-860F-D96C542BA1A5}"/>
              </a:ext>
            </a:extLst>
          </p:cNvPr>
          <p:cNvSpPr/>
          <p:nvPr/>
        </p:nvSpPr>
        <p:spPr>
          <a:xfrm>
            <a:off x="798918" y="1265022"/>
            <a:ext cx="3003568" cy="25473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3B2E24-1B8F-FB43-B339-18348ADD54CE}"/>
              </a:ext>
            </a:extLst>
          </p:cNvPr>
          <p:cNvSpPr txBox="1"/>
          <p:nvPr/>
        </p:nvSpPr>
        <p:spPr>
          <a:xfrm>
            <a:off x="790911" y="1230787"/>
            <a:ext cx="234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John Radcliffe Hospital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826FBA-FD5C-504F-B587-AF3160C9AA06}"/>
              </a:ext>
            </a:extLst>
          </p:cNvPr>
          <p:cNvSpPr/>
          <p:nvPr/>
        </p:nvSpPr>
        <p:spPr>
          <a:xfrm>
            <a:off x="426707" y="4659907"/>
            <a:ext cx="247223" cy="247223"/>
          </a:xfrm>
          <a:prstGeom prst="ellipse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CFDE7D-2670-F642-BE49-B516D2A0E61B}"/>
              </a:ext>
            </a:extLst>
          </p:cNvPr>
          <p:cNvSpPr txBox="1"/>
          <p:nvPr/>
        </p:nvSpPr>
        <p:spPr>
          <a:xfrm>
            <a:off x="412533" y="4614912"/>
            <a:ext cx="178684" cy="30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FF8EA69-66F9-2D48-953A-4C2C6C6C75DA}"/>
              </a:ext>
            </a:extLst>
          </p:cNvPr>
          <p:cNvSpPr/>
          <p:nvPr/>
        </p:nvSpPr>
        <p:spPr>
          <a:xfrm>
            <a:off x="798918" y="4659907"/>
            <a:ext cx="1904299" cy="25473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5FA751-354D-DA4B-9AB6-34B3E3EB52EF}"/>
              </a:ext>
            </a:extLst>
          </p:cNvPr>
          <p:cNvSpPr txBox="1"/>
          <p:nvPr/>
        </p:nvSpPr>
        <p:spPr>
          <a:xfrm>
            <a:off x="790911" y="4632760"/>
            <a:ext cx="1480198" cy="30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Old Road Campus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E721E0-BD4D-C242-AF7B-36B6207B3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11" y="4999842"/>
            <a:ext cx="1912306" cy="1034247"/>
          </a:xfrm>
          <a:prstGeom prst="rect">
            <a:avLst/>
          </a:prstGeom>
          <a:ln>
            <a:solidFill>
              <a:srgbClr val="034171"/>
            </a:solidFill>
          </a:ln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F4BA77A-0C6C-AA4E-9CF8-4F6C45D86FDD}"/>
              </a:ext>
            </a:extLst>
          </p:cNvPr>
          <p:cNvSpPr/>
          <p:nvPr/>
        </p:nvSpPr>
        <p:spPr>
          <a:xfrm>
            <a:off x="2835409" y="4667130"/>
            <a:ext cx="247223" cy="247223"/>
          </a:xfrm>
          <a:prstGeom prst="ellipse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E33C39-94F6-AD45-9599-8CB1051DC3FC}"/>
              </a:ext>
            </a:extLst>
          </p:cNvPr>
          <p:cNvSpPr txBox="1"/>
          <p:nvPr/>
        </p:nvSpPr>
        <p:spPr>
          <a:xfrm>
            <a:off x="2821235" y="4615047"/>
            <a:ext cx="178684" cy="30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E16AD5-4525-D14D-978F-83A9410C359A}"/>
              </a:ext>
            </a:extLst>
          </p:cNvPr>
          <p:cNvSpPr/>
          <p:nvPr/>
        </p:nvSpPr>
        <p:spPr>
          <a:xfrm>
            <a:off x="3207620" y="4667130"/>
            <a:ext cx="1378988" cy="25473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DBA139-48C3-FD4B-8C1C-BDF6E7AD0B52}"/>
              </a:ext>
            </a:extLst>
          </p:cNvPr>
          <p:cNvSpPr txBox="1"/>
          <p:nvPr/>
        </p:nvSpPr>
        <p:spPr>
          <a:xfrm>
            <a:off x="3160482" y="4631728"/>
            <a:ext cx="148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Churchill Hospital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2EEAE-EAB0-EA41-BFE1-4A0FCDD54375}"/>
              </a:ext>
            </a:extLst>
          </p:cNvPr>
          <p:cNvGrpSpPr/>
          <p:nvPr/>
        </p:nvGrpSpPr>
        <p:grpSpPr>
          <a:xfrm>
            <a:off x="9506194" y="3787425"/>
            <a:ext cx="277184" cy="338554"/>
            <a:chOff x="8838382" y="1832124"/>
            <a:chExt cx="277184" cy="3385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CBDCF4-B822-2649-83FA-E87D4B8CCCAE}"/>
                </a:ext>
              </a:extLst>
            </p:cNvPr>
            <p:cNvSpPr/>
            <p:nvPr/>
          </p:nvSpPr>
          <p:spPr>
            <a:xfrm>
              <a:off x="8844576" y="1871693"/>
              <a:ext cx="270990" cy="270990"/>
            </a:xfrm>
            <a:prstGeom prst="ellipse">
              <a:avLst/>
            </a:prstGeom>
            <a:solidFill>
              <a:srgbClr val="0341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18785C-522E-9C4B-ACED-D70EBB1D7ADD}"/>
                </a:ext>
              </a:extLst>
            </p:cNvPr>
            <p:cNvSpPr txBox="1"/>
            <p:nvPr/>
          </p:nvSpPr>
          <p:spPr>
            <a:xfrm>
              <a:off x="8838382" y="1832124"/>
              <a:ext cx="218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EBBFB0-F0FD-F641-941C-5809B5E96F75}"/>
              </a:ext>
            </a:extLst>
          </p:cNvPr>
          <p:cNvGrpSpPr/>
          <p:nvPr/>
        </p:nvGrpSpPr>
        <p:grpSpPr>
          <a:xfrm>
            <a:off x="9506194" y="4355190"/>
            <a:ext cx="277184" cy="338554"/>
            <a:chOff x="8838382" y="1832124"/>
            <a:chExt cx="277184" cy="33855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8F46C2-7A63-434A-B88B-AFE196AB5D32}"/>
                </a:ext>
              </a:extLst>
            </p:cNvPr>
            <p:cNvSpPr/>
            <p:nvPr/>
          </p:nvSpPr>
          <p:spPr>
            <a:xfrm>
              <a:off x="8844576" y="1871693"/>
              <a:ext cx="270990" cy="270990"/>
            </a:xfrm>
            <a:prstGeom prst="ellipse">
              <a:avLst/>
            </a:prstGeom>
            <a:solidFill>
              <a:srgbClr val="0341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9C062C-C61E-B846-90FB-A295224BED3D}"/>
                </a:ext>
              </a:extLst>
            </p:cNvPr>
            <p:cNvSpPr txBox="1"/>
            <p:nvPr/>
          </p:nvSpPr>
          <p:spPr>
            <a:xfrm>
              <a:off x="8838382" y="1832124"/>
              <a:ext cx="218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08FB4CD2-661B-8348-9703-43B605FD67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11" y="2722553"/>
            <a:ext cx="3011575" cy="1701680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9694CD6-E89F-7B4D-8437-46FDD67D98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92" y="5016924"/>
            <a:ext cx="1046770" cy="1002540"/>
          </a:xfrm>
          <a:prstGeom prst="rect">
            <a:avLst/>
          </a:prstGeom>
          <a:ln>
            <a:solidFill>
              <a:srgbClr val="03417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C4521A-0722-C64E-BD32-AA597038A9CA}"/>
              </a:ext>
            </a:extLst>
          </p:cNvPr>
          <p:cNvSpPr txBox="1"/>
          <p:nvPr/>
        </p:nvSpPr>
        <p:spPr>
          <a:xfrm>
            <a:off x="389594" y="511640"/>
            <a:ext cx="114128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Radcliffe Department of Medicine: Places</a:t>
            </a:r>
          </a:p>
        </p:txBody>
      </p:sp>
    </p:spTree>
    <p:extLst>
      <p:ext uri="{BB962C8B-B14F-4D97-AF65-F5344CB8AC3E}">
        <p14:creationId xmlns:p14="http://schemas.microsoft.com/office/powerpoint/2010/main" val="36947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B9CEE45-75CD-CA46-B250-8AE917DAD455}"/>
              </a:ext>
            </a:extLst>
          </p:cNvPr>
          <p:cNvSpPr/>
          <p:nvPr/>
        </p:nvSpPr>
        <p:spPr>
          <a:xfrm>
            <a:off x="6799649" y="2172923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BFBBDEA-2F50-E74F-8A46-FDC1D8A63F90}"/>
              </a:ext>
            </a:extLst>
          </p:cNvPr>
          <p:cNvSpPr/>
          <p:nvPr/>
        </p:nvSpPr>
        <p:spPr>
          <a:xfrm>
            <a:off x="6799650" y="2577995"/>
            <a:ext cx="3348571" cy="369332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1FE2F-78F0-384E-93DA-59DA0112D2FF}"/>
              </a:ext>
            </a:extLst>
          </p:cNvPr>
          <p:cNvSpPr txBox="1"/>
          <p:nvPr/>
        </p:nvSpPr>
        <p:spPr>
          <a:xfrm>
            <a:off x="389594" y="511640"/>
            <a:ext cx="114128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Radcliffe Department of Medicine: People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AA92F3-B17A-3C49-8314-2E167E725F58}"/>
              </a:ext>
            </a:extLst>
          </p:cNvPr>
          <p:cNvSpPr/>
          <p:nvPr/>
        </p:nvSpPr>
        <p:spPr>
          <a:xfrm>
            <a:off x="6799649" y="1225876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D6BF-F676-914C-840E-F3711C466064}"/>
              </a:ext>
            </a:extLst>
          </p:cNvPr>
          <p:cNvSpPr txBox="1"/>
          <p:nvPr/>
        </p:nvSpPr>
        <p:spPr>
          <a:xfrm>
            <a:off x="6861759" y="1215706"/>
            <a:ext cx="328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150 PSS and 400 researchers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5F1D76-CD73-894C-B793-30CEB08A633B}"/>
              </a:ext>
            </a:extLst>
          </p:cNvPr>
          <p:cNvSpPr/>
          <p:nvPr/>
        </p:nvSpPr>
        <p:spPr>
          <a:xfrm>
            <a:off x="6799650" y="1624236"/>
            <a:ext cx="3348571" cy="478711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51098-5860-E648-96A7-E42B7F10E011}"/>
              </a:ext>
            </a:extLst>
          </p:cNvPr>
          <p:cNvSpPr txBox="1"/>
          <p:nvPr/>
        </p:nvSpPr>
        <p:spPr>
          <a:xfrm>
            <a:off x="6861761" y="1641282"/>
            <a:ext cx="312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PIs per division - 33 CVM, </a:t>
            </a:r>
            <a:r>
              <a:rPr lang="en-GB" sz="1200" b="1" dirty="0" smtClean="0">
                <a:solidFill>
                  <a:schemeClr val="bg1"/>
                </a:solidFill>
              </a:rPr>
              <a:t>27 </a:t>
            </a:r>
            <a:r>
              <a:rPr lang="en-GB" sz="1200" b="1" dirty="0">
                <a:solidFill>
                  <a:schemeClr val="bg1"/>
                </a:solidFill>
              </a:rPr>
              <a:t>WIMM/NDCLS, 14 NDCLS, 13 OCDEM, 10 WIMM/IMD, 6 IMD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12F1C-94EC-F647-BABF-C7E1E2F18A85}"/>
              </a:ext>
            </a:extLst>
          </p:cNvPr>
          <p:cNvSpPr txBox="1"/>
          <p:nvPr/>
        </p:nvSpPr>
        <p:spPr>
          <a:xfrm>
            <a:off x="6799649" y="2172561"/>
            <a:ext cx="328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51 Full Profs, 31 APs, 4 URLs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432AED3-991B-0545-B067-69570D4E623D}"/>
              </a:ext>
            </a:extLst>
          </p:cNvPr>
          <p:cNvSpPr txBox="1">
            <a:spLocks/>
          </p:cNvSpPr>
          <p:nvPr/>
        </p:nvSpPr>
        <p:spPr>
          <a:xfrm>
            <a:off x="6861760" y="2595211"/>
            <a:ext cx="3224351" cy="2571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A9B"/>
              </a:buClr>
              <a:buSzPct val="120000"/>
              <a:buNone/>
            </a:pPr>
            <a:r>
              <a:rPr lang="en-US" sz="1600" b="1" dirty="0">
                <a:solidFill>
                  <a:schemeClr val="bg1"/>
                </a:solidFill>
              </a:rPr>
              <a:t>62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new PIs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appointed since RDM was formed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9AD8058-2C9E-9146-93A5-EAF9E8EB51E8}"/>
              </a:ext>
            </a:extLst>
          </p:cNvPr>
          <p:cNvSpPr/>
          <p:nvPr/>
        </p:nvSpPr>
        <p:spPr>
          <a:xfrm>
            <a:off x="6800216" y="3020081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2F53D-CF27-3B42-A5DB-E3B59AE2EE44}"/>
              </a:ext>
            </a:extLst>
          </p:cNvPr>
          <p:cNvSpPr txBox="1"/>
          <p:nvPr/>
        </p:nvSpPr>
        <p:spPr>
          <a:xfrm>
            <a:off x="6862326" y="3009911"/>
            <a:ext cx="236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8 FRS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AB151F1-96AC-2F45-B438-631F94E70BE2}"/>
              </a:ext>
            </a:extLst>
          </p:cNvPr>
          <p:cNvSpPr/>
          <p:nvPr/>
        </p:nvSpPr>
        <p:spPr>
          <a:xfrm>
            <a:off x="6800216" y="3430414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EA8B5-33EA-FA4C-9858-9C1177A90831}"/>
              </a:ext>
            </a:extLst>
          </p:cNvPr>
          <p:cNvSpPr txBox="1"/>
          <p:nvPr/>
        </p:nvSpPr>
        <p:spPr>
          <a:xfrm>
            <a:off x="6862326" y="3420244"/>
            <a:ext cx="313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11 NIHR Senior Investigators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7ACBD08-DA06-164A-8725-6479C7EC867C}"/>
              </a:ext>
            </a:extLst>
          </p:cNvPr>
          <p:cNvSpPr/>
          <p:nvPr/>
        </p:nvSpPr>
        <p:spPr>
          <a:xfrm>
            <a:off x="6800216" y="3850917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B7D52C-4EE4-174D-83FD-C4E070A9F870}"/>
              </a:ext>
            </a:extLst>
          </p:cNvPr>
          <p:cNvSpPr txBox="1"/>
          <p:nvPr/>
        </p:nvSpPr>
        <p:spPr>
          <a:xfrm>
            <a:off x="6862326" y="3840747"/>
            <a:ext cx="313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17 </a:t>
            </a:r>
            <a:r>
              <a:rPr lang="en-GB" sz="1600" b="1" dirty="0">
                <a:solidFill>
                  <a:schemeClr val="bg1"/>
                </a:solidFill>
              </a:rPr>
              <a:t>F Acad Med Sci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4389BC-B44B-DF46-BB31-44BF0AF8B876}"/>
              </a:ext>
            </a:extLst>
          </p:cNvPr>
          <p:cNvSpPr/>
          <p:nvPr/>
        </p:nvSpPr>
        <p:spPr>
          <a:xfrm>
            <a:off x="6800216" y="4271420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B5B37-52B0-CC49-9C60-178F59A7A1B5}"/>
              </a:ext>
            </a:extLst>
          </p:cNvPr>
          <p:cNvSpPr txBox="1"/>
          <p:nvPr/>
        </p:nvSpPr>
        <p:spPr>
          <a:xfrm>
            <a:off x="6862326" y="4261250"/>
            <a:ext cx="313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 EMBO members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3B0095B-34B8-2C49-AC11-7004F08A85AD}"/>
              </a:ext>
            </a:extLst>
          </p:cNvPr>
          <p:cNvSpPr/>
          <p:nvPr/>
        </p:nvSpPr>
        <p:spPr>
          <a:xfrm>
            <a:off x="6800216" y="4691923"/>
            <a:ext cx="3348572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86253-17C9-EF44-8E53-2482E3E7368D}"/>
              </a:ext>
            </a:extLst>
          </p:cNvPr>
          <p:cNvSpPr txBox="1"/>
          <p:nvPr/>
        </p:nvSpPr>
        <p:spPr>
          <a:xfrm>
            <a:off x="6862326" y="4681753"/>
            <a:ext cx="313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2 EMBO young investigators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803B440-891B-DF48-BF76-73B094AB0E57}"/>
              </a:ext>
            </a:extLst>
          </p:cNvPr>
          <p:cNvSpPr/>
          <p:nvPr/>
        </p:nvSpPr>
        <p:spPr>
          <a:xfrm>
            <a:off x="6800216" y="5112426"/>
            <a:ext cx="3348005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C17ED7-05AD-E94A-A591-ECD3F3E02609}"/>
              </a:ext>
            </a:extLst>
          </p:cNvPr>
          <p:cNvSpPr txBox="1"/>
          <p:nvPr/>
        </p:nvSpPr>
        <p:spPr>
          <a:xfrm>
            <a:off x="6800782" y="5102256"/>
            <a:ext cx="3348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Young Researcher Prizes </a:t>
            </a:r>
            <a:r>
              <a:rPr lang="en-GB" sz="1100" dirty="0">
                <a:solidFill>
                  <a:schemeClr val="bg1"/>
                </a:solidFill>
              </a:rPr>
              <a:t>–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many every year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351F1D8-78D9-F647-8605-AD8A3956045E}"/>
              </a:ext>
            </a:extLst>
          </p:cNvPr>
          <p:cNvSpPr/>
          <p:nvPr/>
        </p:nvSpPr>
        <p:spPr>
          <a:xfrm>
            <a:off x="6799649" y="5504638"/>
            <a:ext cx="3348005" cy="34650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72C78F-7B1C-7A4E-9738-0422D7B6B22E}"/>
              </a:ext>
            </a:extLst>
          </p:cNvPr>
          <p:cNvSpPr txBox="1"/>
          <p:nvPr/>
        </p:nvSpPr>
        <p:spPr>
          <a:xfrm>
            <a:off x="6784156" y="5512589"/>
            <a:ext cx="345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BRC themes </a:t>
            </a:r>
            <a:r>
              <a:rPr lang="en-GB" sz="800" dirty="0">
                <a:solidFill>
                  <a:schemeClr val="bg1"/>
                </a:solidFill>
              </a:rPr>
              <a:t>–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8 RDM PIs involved in leading 6 themes in current BRC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036EF30-1C33-784C-AC1D-D078C80CC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60" y="1132065"/>
            <a:ext cx="5369526" cy="5063944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C720187-C05D-9541-AF20-D7DEF5D44A9C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046388" y="1399129"/>
            <a:ext cx="1753261" cy="586842"/>
          </a:xfrm>
          <a:prstGeom prst="bentConnector3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91FE2F-78F0-384E-93DA-59DA0112D2FF}"/>
              </a:ext>
            </a:extLst>
          </p:cNvPr>
          <p:cNvSpPr txBox="1"/>
          <p:nvPr/>
        </p:nvSpPr>
        <p:spPr>
          <a:xfrm>
            <a:off x="1440000" y="479302"/>
            <a:ext cx="914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Publications from RDM </a:t>
            </a:r>
            <a:r>
              <a:rPr lang="en-US" sz="2000" b="1" dirty="0">
                <a:solidFill>
                  <a:srgbClr val="034171"/>
                </a:solidFill>
                <a:latin typeface="Arial"/>
                <a:cs typeface="Arial"/>
              </a:rPr>
              <a:t>(&gt;700 per year)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1ECC5-8849-3C4B-A2E8-FABF149B68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1" y="1134733"/>
            <a:ext cx="3022255" cy="908328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72922-AD49-B84C-B2CA-0C3E3C8FD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198" y="1129324"/>
            <a:ext cx="3021434" cy="1125857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E7906-3BBE-3B44-8FF8-E498F63CFD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1" y="2215421"/>
            <a:ext cx="3032131" cy="109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01C7BF-607F-DE4B-8595-56B481A3E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44"/>
          <a:stretch/>
        </p:blipFill>
        <p:spPr>
          <a:xfrm>
            <a:off x="224771" y="3486025"/>
            <a:ext cx="3022255" cy="71506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8545A-5097-A641-8D9C-4486983570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197" y="2400593"/>
            <a:ext cx="3021435" cy="900081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127BB-3790-424A-8B8F-9DABC61484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197" y="3439725"/>
            <a:ext cx="3912614" cy="71506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DBF108-8F4F-A248-A410-C73B899018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1" y="4377354"/>
            <a:ext cx="3032131" cy="72919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BCD4E-6D13-0246-9F59-B1C8DF656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197" y="4319479"/>
            <a:ext cx="3919768" cy="71506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E38D72-B55A-6F47-AE68-26E5C0FA31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12"/>
          <a:stretch/>
        </p:blipFill>
        <p:spPr>
          <a:xfrm>
            <a:off x="8677383" y="1129324"/>
            <a:ext cx="3175222" cy="732123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F2F6B3-9E62-2442-B539-7D622F9E22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96"/>
          <a:stretch/>
        </p:blipFill>
        <p:spPr>
          <a:xfrm>
            <a:off x="3461116" y="1136528"/>
            <a:ext cx="848991" cy="906533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8C1F81-3369-C241-B36A-7817D2AF2B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383" y="1990453"/>
            <a:ext cx="3289846" cy="1326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E1B603-F970-BC49-844D-40630112C5F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1" y="5215855"/>
            <a:ext cx="3289846" cy="988595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7350A0-0EFD-3B41-9590-02836FB1949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383" y="4507798"/>
            <a:ext cx="3289846" cy="1151236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2C4519-9FAD-DC4D-8E8B-64BFF7021D2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197" y="5193112"/>
            <a:ext cx="3289846" cy="1063014"/>
          </a:xfrm>
          <a:prstGeom prst="rect">
            <a:avLst/>
          </a:prstGeom>
          <a:ln>
            <a:solidFill>
              <a:srgbClr val="03417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3C1A0D-13C3-0943-9782-11C88A1A9ED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383" y="3471288"/>
            <a:ext cx="3289846" cy="847947"/>
          </a:xfrm>
          <a:prstGeom prst="rect">
            <a:avLst/>
          </a:prstGeom>
          <a:ln>
            <a:solidFill>
              <a:srgbClr val="034171"/>
            </a:solidFill>
          </a:ln>
        </p:spPr>
      </p:pic>
    </p:spTree>
    <p:extLst>
      <p:ext uri="{BB962C8B-B14F-4D97-AF65-F5344CB8AC3E}">
        <p14:creationId xmlns:p14="http://schemas.microsoft.com/office/powerpoint/2010/main" val="11076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9A4C3-0EA7-C147-95F1-169D6676F7CD}"/>
              </a:ext>
            </a:extLst>
          </p:cNvPr>
          <p:cNvSpPr txBox="1"/>
          <p:nvPr/>
        </p:nvSpPr>
        <p:spPr>
          <a:xfrm>
            <a:off x="679240" y="490856"/>
            <a:ext cx="110070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RDM Funding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C82A82-38F8-6E40-A7B4-4E788ADBF926}"/>
              </a:ext>
            </a:extLst>
          </p:cNvPr>
          <p:cNvSpPr/>
          <p:nvPr/>
        </p:nvSpPr>
        <p:spPr>
          <a:xfrm>
            <a:off x="679240" y="4253491"/>
            <a:ext cx="1624063" cy="25473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B23F07-F5A3-F14F-9470-E82AF7946B3D}"/>
              </a:ext>
            </a:extLst>
          </p:cNvPr>
          <p:cNvSpPr/>
          <p:nvPr/>
        </p:nvSpPr>
        <p:spPr>
          <a:xfrm>
            <a:off x="679242" y="4383719"/>
            <a:ext cx="6995612" cy="1283576"/>
          </a:xfrm>
          <a:prstGeom prst="roundRect">
            <a:avLst/>
          </a:prstGeom>
          <a:solidFill>
            <a:srgbClr val="034171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90874-0621-E24B-895A-21B56C47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151" y="4551931"/>
            <a:ext cx="755839" cy="960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6D338C-285A-5841-B7F3-ABBBCF6CA0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556" y="4797936"/>
            <a:ext cx="1273671" cy="428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D75FDF-4CF7-FD46-811E-125D14A273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166" y="4657491"/>
            <a:ext cx="755839" cy="755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11E45-69FA-7448-A265-5E3DB73450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3"/>
          <a:stretch/>
        </p:blipFill>
        <p:spPr>
          <a:xfrm>
            <a:off x="949640" y="4767042"/>
            <a:ext cx="1322945" cy="516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88283-6BF9-2340-95E2-ED0326C1A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3" t="37436" r="14231" b="43437"/>
          <a:stretch/>
        </p:blipFill>
        <p:spPr>
          <a:xfrm>
            <a:off x="4936793" y="4893633"/>
            <a:ext cx="1382807" cy="26374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1E4EAA-435C-ED42-9F59-6132E0AB327B}"/>
              </a:ext>
            </a:extLst>
          </p:cNvPr>
          <p:cNvSpPr/>
          <p:nvPr/>
        </p:nvSpPr>
        <p:spPr>
          <a:xfrm>
            <a:off x="682055" y="1494999"/>
            <a:ext cx="7060533" cy="44852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81C9E-3ED5-F048-99AE-2DA2EA8C0F27}"/>
              </a:ext>
            </a:extLst>
          </p:cNvPr>
          <p:cNvSpPr txBox="1"/>
          <p:nvPr/>
        </p:nvSpPr>
        <p:spPr>
          <a:xfrm>
            <a:off x="744165" y="1524584"/>
            <a:ext cx="693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£200 million </a:t>
            </a:r>
            <a:r>
              <a:rPr lang="en-GB" sz="1400" dirty="0">
                <a:solidFill>
                  <a:schemeClr val="bg1"/>
                </a:solidFill>
              </a:rPr>
              <a:t>– current grant portfolio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EE5133-F957-A048-8372-9E519EAA5C24}"/>
              </a:ext>
            </a:extLst>
          </p:cNvPr>
          <p:cNvSpPr/>
          <p:nvPr/>
        </p:nvSpPr>
        <p:spPr>
          <a:xfrm>
            <a:off x="682055" y="2007648"/>
            <a:ext cx="7060533" cy="4485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73140-6F8B-6042-8F54-7A862CAF33CC}"/>
              </a:ext>
            </a:extLst>
          </p:cNvPr>
          <p:cNvSpPr txBox="1"/>
          <p:nvPr/>
        </p:nvSpPr>
        <p:spPr>
          <a:xfrm>
            <a:off x="744165" y="2037233"/>
            <a:ext cx="69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£59.1 million </a:t>
            </a:r>
            <a:r>
              <a:rPr lang="en-GB" sz="1400" dirty="0">
                <a:solidFill>
                  <a:schemeClr val="bg1"/>
                </a:solidFill>
              </a:rPr>
              <a:t>– total turnover in 2020/21 (of which £40.4 million was research)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C24F63E-1FBE-0341-8A92-A3414CCDAEC9}"/>
              </a:ext>
            </a:extLst>
          </p:cNvPr>
          <p:cNvSpPr/>
          <p:nvPr/>
        </p:nvSpPr>
        <p:spPr>
          <a:xfrm>
            <a:off x="682055" y="2521212"/>
            <a:ext cx="7060533" cy="44852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14B52-B26A-114B-882B-C1EF26ABAFCA}"/>
              </a:ext>
            </a:extLst>
          </p:cNvPr>
          <p:cNvSpPr txBox="1"/>
          <p:nvPr/>
        </p:nvSpPr>
        <p:spPr>
          <a:xfrm>
            <a:off x="744165" y="2550797"/>
            <a:ext cx="693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MRC, BHF, </a:t>
            </a:r>
            <a:r>
              <a:rPr lang="en-GB" sz="2000" b="1" dirty="0" err="1">
                <a:solidFill>
                  <a:schemeClr val="bg1"/>
                </a:solidFill>
              </a:rPr>
              <a:t>Wellcome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– are the biggest funders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F52E59-2819-EE44-8A1E-8A771E82B343}"/>
              </a:ext>
            </a:extLst>
          </p:cNvPr>
          <p:cNvSpPr/>
          <p:nvPr/>
        </p:nvSpPr>
        <p:spPr>
          <a:xfrm>
            <a:off x="682055" y="3032087"/>
            <a:ext cx="7060533" cy="4485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191A1-9E2F-E54B-9D44-4A4EA6ADAEA9}"/>
              </a:ext>
            </a:extLst>
          </p:cNvPr>
          <p:cNvSpPr txBox="1"/>
          <p:nvPr/>
        </p:nvSpPr>
        <p:spPr>
          <a:xfrm>
            <a:off x="744165" y="3061672"/>
            <a:ext cx="69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110 funders </a:t>
            </a:r>
            <a:r>
              <a:rPr lang="en-GB" sz="1400" dirty="0">
                <a:solidFill>
                  <a:schemeClr val="bg1"/>
                </a:solidFill>
              </a:rPr>
              <a:t>–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total number of funders in RDM (25 funders are pharmaceutical/industry)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1D3E32-09E1-4B49-A8FD-9348788897AC}"/>
              </a:ext>
            </a:extLst>
          </p:cNvPr>
          <p:cNvSpPr/>
          <p:nvPr/>
        </p:nvSpPr>
        <p:spPr>
          <a:xfrm>
            <a:off x="682055" y="3549010"/>
            <a:ext cx="7060533" cy="448527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37C55-0A8A-CB4D-ABA4-170A69AC1D6C}"/>
              </a:ext>
            </a:extLst>
          </p:cNvPr>
          <p:cNvSpPr txBox="1"/>
          <p:nvPr/>
        </p:nvSpPr>
        <p:spPr>
          <a:xfrm>
            <a:off x="744165" y="3578595"/>
            <a:ext cx="693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£38 million / 152 awards </a:t>
            </a:r>
            <a:r>
              <a:rPr lang="en-GB" sz="1400" dirty="0">
                <a:solidFill>
                  <a:schemeClr val="bg1"/>
                </a:solidFill>
              </a:rPr>
              <a:t>– grants awarded in 2020/21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CBE44B-11CC-2A47-BB8D-B8AC095F47BC}"/>
              </a:ext>
            </a:extLst>
          </p:cNvPr>
          <p:cNvGrpSpPr/>
          <p:nvPr/>
        </p:nvGrpSpPr>
        <p:grpSpPr>
          <a:xfrm>
            <a:off x="7945252" y="1521362"/>
            <a:ext cx="3714073" cy="1824810"/>
            <a:chOff x="1440004" y="4685888"/>
            <a:chExt cx="2402439" cy="1180374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F5F9054F-FF17-E549-823C-7B22136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4" y="4685888"/>
              <a:ext cx="1337142" cy="118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CDCF2A10-A0A5-1A4E-866E-E8607870F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34" y="4773494"/>
              <a:ext cx="1152709" cy="100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2CB6D6B-DB4E-724D-813E-3F109C52726E}"/>
              </a:ext>
            </a:extLst>
          </p:cNvPr>
          <p:cNvSpPr/>
          <p:nvPr/>
        </p:nvSpPr>
        <p:spPr>
          <a:xfrm>
            <a:off x="8012986" y="1494999"/>
            <a:ext cx="3673319" cy="4172296"/>
          </a:xfrm>
          <a:prstGeom prst="roundRect">
            <a:avLst/>
          </a:prstGeom>
          <a:noFill/>
          <a:ln>
            <a:solidFill>
              <a:srgbClr val="0341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735282-A9EE-4C43-8860-03A86D89CB00}"/>
              </a:ext>
            </a:extLst>
          </p:cNvPr>
          <p:cNvSpPr/>
          <p:nvPr/>
        </p:nvSpPr>
        <p:spPr>
          <a:xfrm>
            <a:off x="8254117" y="3358597"/>
            <a:ext cx="3243431" cy="246221"/>
          </a:xfrm>
          <a:prstGeom prst="roundRect">
            <a:avLst/>
          </a:prstGeom>
          <a:solidFill>
            <a:srgbClr val="3583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423B73-A1A9-7041-B9B4-26B9C2B9A0BA}"/>
              </a:ext>
            </a:extLst>
          </p:cNvPr>
          <p:cNvSpPr txBox="1"/>
          <p:nvPr/>
        </p:nvSpPr>
        <p:spPr>
          <a:xfrm>
            <a:off x="8281994" y="3353754"/>
            <a:ext cx="307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Research councils – 20 awards made, total £10.7M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82F26E-B366-9B4B-9A35-A55FB2F8E666}"/>
              </a:ext>
            </a:extLst>
          </p:cNvPr>
          <p:cNvSpPr/>
          <p:nvPr/>
        </p:nvSpPr>
        <p:spPr>
          <a:xfrm>
            <a:off x="8254117" y="3692868"/>
            <a:ext cx="3243431" cy="246221"/>
          </a:xfrm>
          <a:prstGeom prst="roundRect">
            <a:avLst/>
          </a:prstGeom>
          <a:solidFill>
            <a:srgbClr val="CC3B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736255-9A53-2A4E-A2EB-00456A42B305}"/>
              </a:ext>
            </a:extLst>
          </p:cNvPr>
          <p:cNvSpPr txBox="1"/>
          <p:nvPr/>
        </p:nvSpPr>
        <p:spPr>
          <a:xfrm>
            <a:off x="8281995" y="3689957"/>
            <a:ext cx="2911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UK Charities – 51 awards, total £12.5M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DB1C7F5-3FBF-C543-9824-83B4B744EA70}"/>
              </a:ext>
            </a:extLst>
          </p:cNvPr>
          <p:cNvSpPr/>
          <p:nvPr/>
        </p:nvSpPr>
        <p:spPr>
          <a:xfrm>
            <a:off x="8242178" y="4030260"/>
            <a:ext cx="3243431" cy="246221"/>
          </a:xfrm>
          <a:prstGeom prst="roundRect">
            <a:avLst/>
          </a:prstGeom>
          <a:solidFill>
            <a:srgbClr val="F9B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7ED6AB-6AE6-0246-BD6A-4C76BB62E7FA}"/>
              </a:ext>
            </a:extLst>
          </p:cNvPr>
          <p:cNvSpPr txBox="1"/>
          <p:nvPr/>
        </p:nvSpPr>
        <p:spPr>
          <a:xfrm>
            <a:off x="8270056" y="4030237"/>
            <a:ext cx="2911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UK government – 40 awards, £5.8M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8C7235F-EC1D-1145-BFA0-320D2DD2AB4E}"/>
              </a:ext>
            </a:extLst>
          </p:cNvPr>
          <p:cNvSpPr/>
          <p:nvPr/>
        </p:nvSpPr>
        <p:spPr>
          <a:xfrm>
            <a:off x="8242178" y="4363753"/>
            <a:ext cx="3243431" cy="246221"/>
          </a:xfrm>
          <a:prstGeom prst="roundRect">
            <a:avLst/>
          </a:prstGeom>
          <a:solidFill>
            <a:srgbClr val="3BA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B4518-DBD7-2043-B45D-05F8DAFACB72}"/>
              </a:ext>
            </a:extLst>
          </p:cNvPr>
          <p:cNvSpPr txBox="1"/>
          <p:nvPr/>
        </p:nvSpPr>
        <p:spPr>
          <a:xfrm>
            <a:off x="8270056" y="4358167"/>
            <a:ext cx="2911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EU government – 5 awards, £750k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6CE6C76-6BE4-1A40-80D3-32954FAAA593}"/>
              </a:ext>
            </a:extLst>
          </p:cNvPr>
          <p:cNvSpPr/>
          <p:nvPr/>
        </p:nvSpPr>
        <p:spPr>
          <a:xfrm>
            <a:off x="8247267" y="4697246"/>
            <a:ext cx="3243431" cy="246221"/>
          </a:xfrm>
          <a:prstGeom prst="roundRect">
            <a:avLst/>
          </a:prstGeom>
          <a:solidFill>
            <a:srgbClr val="F78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076F4-2571-9A42-8529-00F38F5AEA41}"/>
              </a:ext>
            </a:extLst>
          </p:cNvPr>
          <p:cNvSpPr txBox="1"/>
          <p:nvPr/>
        </p:nvSpPr>
        <p:spPr>
          <a:xfrm>
            <a:off x="8275145" y="4697224"/>
            <a:ext cx="2918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UK and overseas industry – 19 awards, £5.4M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B15CD3C-3558-CF4E-99C5-CF10883D43AF}"/>
              </a:ext>
            </a:extLst>
          </p:cNvPr>
          <p:cNvSpPr/>
          <p:nvPr/>
        </p:nvSpPr>
        <p:spPr>
          <a:xfrm>
            <a:off x="8242178" y="5030739"/>
            <a:ext cx="3243431" cy="246221"/>
          </a:xfrm>
          <a:prstGeom prst="roundRect">
            <a:avLst/>
          </a:prstGeom>
          <a:solidFill>
            <a:srgbClr val="9465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FB9257-1FFE-A04B-8FDC-817FFC6D2A09}"/>
              </a:ext>
            </a:extLst>
          </p:cNvPr>
          <p:cNvSpPr txBox="1"/>
          <p:nvPr/>
        </p:nvSpPr>
        <p:spPr>
          <a:xfrm>
            <a:off x="8270056" y="5030716"/>
            <a:ext cx="2923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Other UK and overseas – 17 awards, £2.9M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D3AAF-146C-854A-A4DF-F5BBB46F2E67}"/>
              </a:ext>
            </a:extLst>
          </p:cNvPr>
          <p:cNvSpPr txBox="1"/>
          <p:nvPr/>
        </p:nvSpPr>
        <p:spPr>
          <a:xfrm>
            <a:off x="505745" y="4224352"/>
            <a:ext cx="16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Major Funders</a:t>
            </a:r>
          </a:p>
        </p:txBody>
      </p:sp>
    </p:spTree>
    <p:extLst>
      <p:ext uri="{BB962C8B-B14F-4D97-AF65-F5344CB8AC3E}">
        <p14:creationId xmlns:p14="http://schemas.microsoft.com/office/powerpoint/2010/main" val="22641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9A4C3-0EA7-C147-95F1-169D6676F7CD}"/>
              </a:ext>
            </a:extLst>
          </p:cNvPr>
          <p:cNvSpPr txBox="1"/>
          <p:nvPr/>
        </p:nvSpPr>
        <p:spPr>
          <a:xfrm>
            <a:off x="227507" y="890171"/>
            <a:ext cx="114074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13 Spinouts from RDM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1FFEFF-3C84-AE46-8924-130E62E3B748}"/>
              </a:ext>
            </a:extLst>
          </p:cNvPr>
          <p:cNvSpPr/>
          <p:nvPr/>
        </p:nvSpPr>
        <p:spPr>
          <a:xfrm>
            <a:off x="392264" y="1790323"/>
            <a:ext cx="11407472" cy="40859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CCDE6F-2100-B34B-AD8F-66967FDE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91" y="3300668"/>
            <a:ext cx="2140585" cy="878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AEB71-A9EA-454A-9885-EDD9F3AEA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3" r="11043"/>
          <a:stretch/>
        </p:blipFill>
        <p:spPr>
          <a:xfrm>
            <a:off x="5931243" y="2243989"/>
            <a:ext cx="1795849" cy="796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330D8-151F-7C41-8C05-BDDCB5BA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77" y="4820067"/>
            <a:ext cx="2343477" cy="657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D01B88-99DE-FF4C-B987-8D58C3F87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3" t="18811" r="5684" b="18811"/>
          <a:stretch/>
        </p:blipFill>
        <p:spPr>
          <a:xfrm>
            <a:off x="1111891" y="4923508"/>
            <a:ext cx="1962424" cy="444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3AE908-20FB-0D4A-8679-481A8FD285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891" y="3409668"/>
            <a:ext cx="2018509" cy="660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1065D-6B91-5B40-9CFB-5710903FA8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89" b="10951"/>
          <a:stretch/>
        </p:blipFill>
        <p:spPr>
          <a:xfrm>
            <a:off x="3578915" y="2397164"/>
            <a:ext cx="2033521" cy="434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900447-8B71-B148-9E1F-202BA1E89B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9" r="7863" b="10874"/>
          <a:stretch/>
        </p:blipFill>
        <p:spPr>
          <a:xfrm>
            <a:off x="7966026" y="2205378"/>
            <a:ext cx="1270295" cy="738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C80DA5-D60E-924B-8EB2-65EA55E00F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584" y="4816612"/>
            <a:ext cx="1962424" cy="6607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97C49B-48EA-7040-96F0-49F602ABF2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78" b="20926"/>
          <a:stretch/>
        </p:blipFill>
        <p:spPr>
          <a:xfrm>
            <a:off x="9475255" y="2176665"/>
            <a:ext cx="1385560" cy="8395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E1E6B-D238-A748-BE95-175AAF2C68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8023" y="4820067"/>
            <a:ext cx="2057687" cy="657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8B07C-49CF-DE46-8975-6AAE5A5BC61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" t="5003" r="4625" b="24240"/>
          <a:stretch/>
        </p:blipFill>
        <p:spPr>
          <a:xfrm>
            <a:off x="6080767" y="3490479"/>
            <a:ext cx="2498677" cy="499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1AADEB-05B0-134B-A924-B3D5EF95A8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476" y="3196934"/>
            <a:ext cx="996779" cy="1308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53D353-EE6A-7D49-9EBD-21C7CED33D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38" b="36257"/>
          <a:stretch/>
        </p:blipFill>
        <p:spPr>
          <a:xfrm>
            <a:off x="1140602" y="2205378"/>
            <a:ext cx="190500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26503F-B789-4249-83EB-814CC703E24F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615537" y="2168230"/>
            <a:ext cx="1" cy="218619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8F1753-E028-0348-A243-503FAF9E7B34}"/>
              </a:ext>
            </a:extLst>
          </p:cNvPr>
          <p:cNvSpPr/>
          <p:nvPr/>
        </p:nvSpPr>
        <p:spPr>
          <a:xfrm>
            <a:off x="2392127" y="2633625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BA1D7-6BE2-0E48-AE21-47929A8A6AB7}"/>
              </a:ext>
            </a:extLst>
          </p:cNvPr>
          <p:cNvSpPr txBox="1"/>
          <p:nvPr/>
        </p:nvSpPr>
        <p:spPr>
          <a:xfrm>
            <a:off x="2392127" y="2728608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Division of Cardiovascular Medicine </a:t>
            </a:r>
            <a:br>
              <a:rPr lang="en-GB" sz="1300" dirty="0">
                <a:solidFill>
                  <a:srgbClr val="034171"/>
                </a:solidFill>
              </a:rPr>
            </a:br>
            <a:r>
              <a:rPr lang="en-GB" sz="1300" dirty="0">
                <a:solidFill>
                  <a:srgbClr val="034171"/>
                </a:solidFill>
              </a:rPr>
              <a:t>(CVM)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2891A8-D1AA-9A47-B751-60AE9F475F45}"/>
              </a:ext>
            </a:extLst>
          </p:cNvPr>
          <p:cNvSpPr/>
          <p:nvPr/>
        </p:nvSpPr>
        <p:spPr>
          <a:xfrm>
            <a:off x="4542809" y="2633625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976FC-75F1-2149-8DC7-CCC103730586}"/>
              </a:ext>
            </a:extLst>
          </p:cNvPr>
          <p:cNvSpPr txBox="1"/>
          <p:nvPr/>
        </p:nvSpPr>
        <p:spPr>
          <a:xfrm>
            <a:off x="4542809" y="2728608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Investigative Medicine Division </a:t>
            </a:r>
            <a:br>
              <a:rPr lang="en-GB" sz="1300" dirty="0">
                <a:solidFill>
                  <a:srgbClr val="034171"/>
                </a:solidFill>
              </a:rPr>
            </a:br>
            <a:r>
              <a:rPr lang="en-GB" sz="1300" dirty="0">
                <a:solidFill>
                  <a:srgbClr val="034171"/>
                </a:solidFill>
              </a:rPr>
              <a:t>(IMD)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DED5A7-47FC-524C-A34F-1F85F234E472}"/>
              </a:ext>
            </a:extLst>
          </p:cNvPr>
          <p:cNvSpPr/>
          <p:nvPr/>
        </p:nvSpPr>
        <p:spPr>
          <a:xfrm>
            <a:off x="6693491" y="2633625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A98BD-3D42-8648-B5AF-AB4E8348A4A4}"/>
              </a:ext>
            </a:extLst>
          </p:cNvPr>
          <p:cNvSpPr txBox="1"/>
          <p:nvPr/>
        </p:nvSpPr>
        <p:spPr>
          <a:xfrm>
            <a:off x="6693491" y="2716773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Nuffield Division of Clinical Laboratory Sciences (NDCLS)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021ADC-DA23-734B-B8B8-008EAC917F04}"/>
              </a:ext>
            </a:extLst>
          </p:cNvPr>
          <p:cNvSpPr/>
          <p:nvPr/>
        </p:nvSpPr>
        <p:spPr>
          <a:xfrm>
            <a:off x="8844174" y="2633625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9C56A-16BC-EB4F-850C-7BB601E8B311}"/>
              </a:ext>
            </a:extLst>
          </p:cNvPr>
          <p:cNvSpPr txBox="1"/>
          <p:nvPr/>
        </p:nvSpPr>
        <p:spPr>
          <a:xfrm>
            <a:off x="8844174" y="2716773"/>
            <a:ext cx="1996500" cy="716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Oxford Centre for Diabetes, Endocrinology &amp; Metabolism (NDCLS)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8D825F-D1B3-5F47-9935-9A53891D385B}"/>
              </a:ext>
            </a:extLst>
          </p:cNvPr>
          <p:cNvSpPr/>
          <p:nvPr/>
        </p:nvSpPr>
        <p:spPr>
          <a:xfrm>
            <a:off x="5618151" y="3721469"/>
            <a:ext cx="1996500" cy="860850"/>
          </a:xfrm>
          <a:prstGeom prst="roundRect">
            <a:avLst/>
          </a:prstGeom>
          <a:ln>
            <a:solidFill>
              <a:srgbClr val="0341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612AE-A913-B944-BF0B-CDB5601EF431}"/>
              </a:ext>
            </a:extLst>
          </p:cNvPr>
          <p:cNvSpPr txBox="1"/>
          <p:nvPr/>
        </p:nvSpPr>
        <p:spPr>
          <a:xfrm>
            <a:off x="5618151" y="3816452"/>
            <a:ext cx="1996500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dirty="0">
                <a:solidFill>
                  <a:srgbClr val="034171"/>
                </a:solidFill>
              </a:rPr>
              <a:t>MRC Weatherall Institute of Molecular Medicine (WIMM)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82612DE-7599-8145-8EC7-9E00116D3B0B}"/>
              </a:ext>
            </a:extLst>
          </p:cNvPr>
          <p:cNvSpPr/>
          <p:nvPr/>
        </p:nvSpPr>
        <p:spPr>
          <a:xfrm>
            <a:off x="3881652" y="3716424"/>
            <a:ext cx="1608323" cy="860850"/>
          </a:xfrm>
          <a:prstGeom prst="roundRect">
            <a:avLst/>
          </a:prstGeom>
          <a:ln>
            <a:solidFill>
              <a:srgbClr val="92C8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35635-2323-6B42-9775-0DDF75AD7367}"/>
              </a:ext>
            </a:extLst>
          </p:cNvPr>
          <p:cNvSpPr txBox="1"/>
          <p:nvPr/>
        </p:nvSpPr>
        <p:spPr>
          <a:xfrm>
            <a:off x="3881652" y="3916016"/>
            <a:ext cx="16083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Acute Vascular </a:t>
            </a:r>
            <a:br>
              <a:rPr lang="en-GB" sz="1200" dirty="0">
                <a:solidFill>
                  <a:srgbClr val="034171"/>
                </a:solidFill>
              </a:rPr>
            </a:br>
            <a:r>
              <a:rPr lang="en-GB" sz="1200" dirty="0">
                <a:solidFill>
                  <a:srgbClr val="034171"/>
                </a:solidFill>
              </a:rPr>
              <a:t>Imaging Centre (AVIC)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EE5CB1D-8240-E747-9D4F-CC45157E4262}"/>
              </a:ext>
            </a:extLst>
          </p:cNvPr>
          <p:cNvSpPr/>
          <p:nvPr/>
        </p:nvSpPr>
        <p:spPr>
          <a:xfrm>
            <a:off x="4541084" y="1001471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1A41E-58D2-FF43-A99F-77D5EE865705}"/>
              </a:ext>
            </a:extLst>
          </p:cNvPr>
          <p:cNvSpPr txBox="1"/>
          <p:nvPr/>
        </p:nvSpPr>
        <p:spPr>
          <a:xfrm>
            <a:off x="4685814" y="1024210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Radcliffe Department of Medicine (RDM)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1E0469B-D935-E949-A829-341B7AC317F0}"/>
              </a:ext>
            </a:extLst>
          </p:cNvPr>
          <p:cNvSpPr/>
          <p:nvPr/>
        </p:nvSpPr>
        <p:spPr>
          <a:xfrm>
            <a:off x="4541084" y="1790695"/>
            <a:ext cx="4148907" cy="377535"/>
          </a:xfrm>
          <a:prstGeom prst="roundRect">
            <a:avLst/>
          </a:prstGeom>
          <a:solidFill>
            <a:srgbClr val="034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F0977-9BD9-A640-97C1-A51F99551624}"/>
              </a:ext>
            </a:extLst>
          </p:cNvPr>
          <p:cNvSpPr txBox="1"/>
          <p:nvPr/>
        </p:nvSpPr>
        <p:spPr>
          <a:xfrm>
            <a:off x="4685814" y="1813434"/>
            <a:ext cx="38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RDM Strategic (</a:t>
            </a:r>
            <a:r>
              <a:rPr lang="en-GB" sz="1600" dirty="0">
                <a:solidFill>
                  <a:schemeClr val="bg1"/>
                </a:solidFill>
              </a:rPr>
              <a:t>RDMS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BE72557-D12A-AB49-9AF7-20E3B3731F9B}"/>
              </a:ext>
            </a:extLst>
          </p:cNvPr>
          <p:cNvSpPr/>
          <p:nvPr/>
        </p:nvSpPr>
        <p:spPr>
          <a:xfrm>
            <a:off x="5618151" y="5057691"/>
            <a:ext cx="1996500" cy="61255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B782D0-6E82-FC4A-9F2A-95E7605CE1D7}"/>
              </a:ext>
            </a:extLst>
          </p:cNvPr>
          <p:cNvSpPr txBox="1"/>
          <p:nvPr/>
        </p:nvSpPr>
        <p:spPr>
          <a:xfrm>
            <a:off x="5618151" y="5129653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Molecular Haematology Unit (MHU)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CEADAFF-6599-A34E-9A01-02749818A5C3}"/>
              </a:ext>
            </a:extLst>
          </p:cNvPr>
          <p:cNvSpPr/>
          <p:nvPr/>
        </p:nvSpPr>
        <p:spPr>
          <a:xfrm>
            <a:off x="7691741" y="5057691"/>
            <a:ext cx="1996500" cy="61255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626042-8FC7-BA49-A978-69BE79EA592E}"/>
              </a:ext>
            </a:extLst>
          </p:cNvPr>
          <p:cNvSpPr txBox="1"/>
          <p:nvPr/>
        </p:nvSpPr>
        <p:spPr>
          <a:xfrm>
            <a:off x="7691741" y="5129653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Oxford Centre for </a:t>
            </a:r>
          </a:p>
          <a:p>
            <a:pPr algn="ctr"/>
            <a:r>
              <a:rPr lang="en-GB" sz="1200" dirty="0">
                <a:solidFill>
                  <a:srgbClr val="034171"/>
                </a:solidFill>
              </a:rPr>
              <a:t>Haematology (OCH)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7348DD9-A6E7-D14B-8F3C-33905EE3BEC9}"/>
              </a:ext>
            </a:extLst>
          </p:cNvPr>
          <p:cNvSpPr/>
          <p:nvPr/>
        </p:nvSpPr>
        <p:spPr>
          <a:xfrm>
            <a:off x="2145153" y="3716423"/>
            <a:ext cx="1608323" cy="860850"/>
          </a:xfrm>
          <a:prstGeom prst="roundRect">
            <a:avLst/>
          </a:prstGeom>
          <a:ln>
            <a:solidFill>
              <a:srgbClr val="92C8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12DE31-33D3-8042-85FA-8304F1987A02}"/>
              </a:ext>
            </a:extLst>
          </p:cNvPr>
          <p:cNvSpPr txBox="1"/>
          <p:nvPr/>
        </p:nvSpPr>
        <p:spPr>
          <a:xfrm>
            <a:off x="2145153" y="3754328"/>
            <a:ext cx="160832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" dirty="0">
                <a:solidFill>
                  <a:srgbClr val="034171"/>
                </a:solidFill>
              </a:rPr>
              <a:t>Oxford Centre for Clinical Magnetic Resonance </a:t>
            </a:r>
            <a:br>
              <a:rPr lang="en-GB" sz="1150" dirty="0">
                <a:solidFill>
                  <a:srgbClr val="034171"/>
                </a:solidFill>
              </a:rPr>
            </a:br>
            <a:r>
              <a:rPr lang="en-GB" sz="1150" dirty="0">
                <a:solidFill>
                  <a:srgbClr val="034171"/>
                </a:solidFill>
              </a:rPr>
              <a:t>Research (OCMR)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58E7BD2-942F-F14E-9BC4-E156B6DFE8BE}"/>
              </a:ext>
            </a:extLst>
          </p:cNvPr>
          <p:cNvSpPr/>
          <p:nvPr/>
        </p:nvSpPr>
        <p:spPr>
          <a:xfrm>
            <a:off x="408654" y="3716423"/>
            <a:ext cx="1608323" cy="8608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AB4D5-E857-044E-8DB2-2E4E1F17A210}"/>
              </a:ext>
            </a:extLst>
          </p:cNvPr>
          <p:cNvSpPr txBox="1"/>
          <p:nvPr/>
        </p:nvSpPr>
        <p:spPr>
          <a:xfrm>
            <a:off x="408654" y="3826855"/>
            <a:ext cx="1608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Cardiovascular </a:t>
            </a:r>
          </a:p>
          <a:p>
            <a:pPr algn="ctr"/>
            <a:r>
              <a:rPr lang="en-GB" sz="1200" dirty="0">
                <a:solidFill>
                  <a:srgbClr val="034171"/>
                </a:solidFill>
              </a:rPr>
              <a:t>Clinical Research </a:t>
            </a:r>
          </a:p>
          <a:p>
            <a:pPr algn="ctr"/>
            <a:r>
              <a:rPr lang="en-GB" sz="1200" dirty="0">
                <a:solidFill>
                  <a:srgbClr val="034171"/>
                </a:solidFill>
              </a:rPr>
              <a:t>Facility (CCRF)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4929E8A-B414-8444-9C1C-112DC58CF80C}"/>
              </a:ext>
            </a:extLst>
          </p:cNvPr>
          <p:cNvSpPr/>
          <p:nvPr/>
        </p:nvSpPr>
        <p:spPr>
          <a:xfrm>
            <a:off x="9038262" y="3725352"/>
            <a:ext cx="1608323" cy="8608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981E49-3C6C-AA4C-BE74-8515E2EDDF21}"/>
              </a:ext>
            </a:extLst>
          </p:cNvPr>
          <p:cNvSpPr txBox="1"/>
          <p:nvPr/>
        </p:nvSpPr>
        <p:spPr>
          <a:xfrm>
            <a:off x="9014637" y="3923604"/>
            <a:ext cx="16319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Diabetes Trials Unit </a:t>
            </a:r>
          </a:p>
          <a:p>
            <a:pPr algn="ctr"/>
            <a:r>
              <a:rPr lang="en-GB" sz="1200" dirty="0">
                <a:solidFill>
                  <a:srgbClr val="034171"/>
                </a:solidFill>
              </a:rPr>
              <a:t>(DTU)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5BA892-24C0-3B4C-AC34-DD9A19235A87}"/>
              </a:ext>
            </a:extLst>
          </p:cNvPr>
          <p:cNvSpPr/>
          <p:nvPr/>
        </p:nvSpPr>
        <p:spPr>
          <a:xfrm>
            <a:off x="3542834" y="5057691"/>
            <a:ext cx="1996500" cy="61255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B56B85-898D-6E43-82F8-B3CDA587FBEB}"/>
              </a:ext>
            </a:extLst>
          </p:cNvPr>
          <p:cNvSpPr txBox="1"/>
          <p:nvPr/>
        </p:nvSpPr>
        <p:spPr>
          <a:xfrm>
            <a:off x="3542834" y="5129653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Human Immunology Unit (HIU)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B4E54E2-64B0-9A46-850E-4FD8385D29F1}"/>
              </a:ext>
            </a:extLst>
          </p:cNvPr>
          <p:cNvSpPr/>
          <p:nvPr/>
        </p:nvSpPr>
        <p:spPr>
          <a:xfrm>
            <a:off x="1467516" y="5057691"/>
            <a:ext cx="1996500" cy="61255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E85AE7-C710-9549-96F5-52EFFC69F546}"/>
              </a:ext>
            </a:extLst>
          </p:cNvPr>
          <p:cNvSpPr txBox="1"/>
          <p:nvPr/>
        </p:nvSpPr>
        <p:spPr>
          <a:xfrm>
            <a:off x="1467516" y="5129653"/>
            <a:ext cx="1996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Therapy Acceleration Laboratory (TAL)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D363A02-800B-3246-B830-070A0451543F}"/>
              </a:ext>
            </a:extLst>
          </p:cNvPr>
          <p:cNvSpPr/>
          <p:nvPr/>
        </p:nvSpPr>
        <p:spPr>
          <a:xfrm>
            <a:off x="9765331" y="5051384"/>
            <a:ext cx="1996500" cy="61255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78FAF6-7A35-B94E-87AF-595DEB861BCD}"/>
              </a:ext>
            </a:extLst>
          </p:cNvPr>
          <p:cNvSpPr txBox="1"/>
          <p:nvPr/>
        </p:nvSpPr>
        <p:spPr>
          <a:xfrm>
            <a:off x="9764073" y="5039321"/>
            <a:ext cx="19965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034171"/>
                </a:solidFill>
              </a:rPr>
              <a:t>Oxford Centre for </a:t>
            </a:r>
          </a:p>
          <a:p>
            <a:pPr algn="ctr"/>
            <a:r>
              <a:rPr lang="en-GB" sz="1200" dirty="0">
                <a:solidFill>
                  <a:srgbClr val="034171"/>
                </a:solidFill>
              </a:rPr>
              <a:t>Advanced Cell Therapy (</a:t>
            </a:r>
            <a:r>
              <a:rPr lang="en-GB" sz="1200" dirty="0" err="1">
                <a:solidFill>
                  <a:srgbClr val="034171"/>
                </a:solidFill>
              </a:rPr>
              <a:t>OxACT</a:t>
            </a:r>
            <a:r>
              <a:rPr lang="en-GB" sz="1200" dirty="0">
                <a:solidFill>
                  <a:srgbClr val="034171"/>
                </a:solidFill>
              </a:rPr>
              <a:t>)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1B3ADB-5C9A-9942-8E92-5BD29D247C3C}"/>
              </a:ext>
            </a:extLst>
          </p:cNvPr>
          <p:cNvSpPr/>
          <p:nvPr/>
        </p:nvSpPr>
        <p:spPr>
          <a:xfrm>
            <a:off x="9038262" y="1790695"/>
            <a:ext cx="1608323" cy="37342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81ADA7-D09B-0F49-8F39-6814367A08B5}"/>
              </a:ext>
            </a:extLst>
          </p:cNvPr>
          <p:cNvSpPr txBox="1"/>
          <p:nvPr/>
        </p:nvSpPr>
        <p:spPr>
          <a:xfrm>
            <a:off x="9037787" y="1766165"/>
            <a:ext cx="16083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dirty="0">
                <a:solidFill>
                  <a:srgbClr val="034171"/>
                </a:solidFill>
              </a:rPr>
              <a:t>Experimental Therapeutics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ED6FA5E-4A46-674D-8FDF-4E7CFEBC3B96}"/>
              </a:ext>
            </a:extLst>
          </p:cNvPr>
          <p:cNvCxnSpPr>
            <a:cxnSpLocks/>
          </p:cNvCxnSpPr>
          <p:nvPr/>
        </p:nvCxnSpPr>
        <p:spPr>
          <a:xfrm>
            <a:off x="6605619" y="1379006"/>
            <a:ext cx="0" cy="403980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04BABA2-E347-DC4A-99B5-462C7A8F7741}"/>
              </a:ext>
            </a:extLst>
          </p:cNvPr>
          <p:cNvCxnSpPr>
            <a:cxnSpLocks/>
          </p:cNvCxnSpPr>
          <p:nvPr/>
        </p:nvCxnSpPr>
        <p:spPr>
          <a:xfrm>
            <a:off x="3400477" y="241190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B5A548-BAD6-B745-82E1-7ED9ED4B7210}"/>
              </a:ext>
            </a:extLst>
          </p:cNvPr>
          <p:cNvCxnSpPr>
            <a:cxnSpLocks/>
          </p:cNvCxnSpPr>
          <p:nvPr/>
        </p:nvCxnSpPr>
        <p:spPr>
          <a:xfrm>
            <a:off x="3387777" y="2399549"/>
            <a:ext cx="6486993" cy="0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4EFD8DD-2D47-2440-BB52-74BFB1FA9AC3}"/>
              </a:ext>
            </a:extLst>
          </p:cNvPr>
          <p:cNvCxnSpPr>
            <a:cxnSpLocks/>
          </p:cNvCxnSpPr>
          <p:nvPr/>
        </p:nvCxnSpPr>
        <p:spPr>
          <a:xfrm>
            <a:off x="5539334" y="241190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C969F05-72FD-2540-9205-EC750DD7D921}"/>
              </a:ext>
            </a:extLst>
          </p:cNvPr>
          <p:cNvCxnSpPr>
            <a:cxnSpLocks/>
          </p:cNvCxnSpPr>
          <p:nvPr/>
        </p:nvCxnSpPr>
        <p:spPr>
          <a:xfrm>
            <a:off x="7720559" y="241190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76EB847-4C28-C64D-833E-C06AC7D66E40}"/>
              </a:ext>
            </a:extLst>
          </p:cNvPr>
          <p:cNvCxnSpPr>
            <a:cxnSpLocks/>
          </p:cNvCxnSpPr>
          <p:nvPr/>
        </p:nvCxnSpPr>
        <p:spPr>
          <a:xfrm>
            <a:off x="9862210" y="241190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31D172-0E6D-1947-A61F-11188AB836F7}"/>
              </a:ext>
            </a:extLst>
          </p:cNvPr>
          <p:cNvCxnSpPr>
            <a:cxnSpLocks/>
          </p:cNvCxnSpPr>
          <p:nvPr/>
        </p:nvCxnSpPr>
        <p:spPr>
          <a:xfrm>
            <a:off x="2946191" y="3494475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692917C7-3E60-F442-B3FF-4D71E99CD9AE}"/>
              </a:ext>
            </a:extLst>
          </p:cNvPr>
          <p:cNvCxnSpPr>
            <a:cxnSpLocks/>
            <a:stCxn id="8" idx="1"/>
            <a:endCxn id="40" idx="0"/>
          </p:cNvCxnSpPr>
          <p:nvPr/>
        </p:nvCxnSpPr>
        <p:spPr>
          <a:xfrm rot="10800000" flipV="1">
            <a:off x="1212817" y="3074857"/>
            <a:ext cx="1179311" cy="641566"/>
          </a:xfrm>
          <a:prstGeom prst="bentConnector2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5B55F13-F637-D044-9BFC-122736BDCD4A}"/>
              </a:ext>
            </a:extLst>
          </p:cNvPr>
          <p:cNvCxnSpPr>
            <a:cxnSpLocks/>
          </p:cNvCxnSpPr>
          <p:nvPr/>
        </p:nvCxnSpPr>
        <p:spPr>
          <a:xfrm>
            <a:off x="4844563" y="3494475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1B94EF9-9FE2-9A4C-B0F8-81A55C0BEFDC}"/>
              </a:ext>
            </a:extLst>
          </p:cNvPr>
          <p:cNvCxnSpPr>
            <a:cxnSpLocks/>
          </p:cNvCxnSpPr>
          <p:nvPr/>
        </p:nvCxnSpPr>
        <p:spPr>
          <a:xfrm>
            <a:off x="6101863" y="3494475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064BA37-D048-8D47-9C3E-411DF6562E1A}"/>
              </a:ext>
            </a:extLst>
          </p:cNvPr>
          <p:cNvCxnSpPr>
            <a:cxnSpLocks/>
          </p:cNvCxnSpPr>
          <p:nvPr/>
        </p:nvCxnSpPr>
        <p:spPr>
          <a:xfrm>
            <a:off x="7073413" y="3494475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2C8C469-AF9C-ED4D-969D-673D5549EC5A}"/>
              </a:ext>
            </a:extLst>
          </p:cNvPr>
          <p:cNvCxnSpPr>
            <a:cxnSpLocks/>
          </p:cNvCxnSpPr>
          <p:nvPr/>
        </p:nvCxnSpPr>
        <p:spPr>
          <a:xfrm>
            <a:off x="9880633" y="3494475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E8ABC9-BC7B-3947-97FC-DD7804F3C27D}"/>
              </a:ext>
            </a:extLst>
          </p:cNvPr>
          <p:cNvCxnSpPr>
            <a:cxnSpLocks/>
          </p:cNvCxnSpPr>
          <p:nvPr/>
        </p:nvCxnSpPr>
        <p:spPr>
          <a:xfrm flipV="1">
            <a:off x="6605618" y="4576465"/>
            <a:ext cx="1" cy="218619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546D3AC-6BCE-094F-95E9-9A6470B1756B}"/>
              </a:ext>
            </a:extLst>
          </p:cNvPr>
          <p:cNvCxnSpPr>
            <a:cxnSpLocks/>
          </p:cNvCxnSpPr>
          <p:nvPr/>
        </p:nvCxnSpPr>
        <p:spPr>
          <a:xfrm>
            <a:off x="2404028" y="48201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96C56B2-E74C-D746-9223-D8043A2B18D1}"/>
              </a:ext>
            </a:extLst>
          </p:cNvPr>
          <p:cNvCxnSpPr>
            <a:cxnSpLocks/>
          </p:cNvCxnSpPr>
          <p:nvPr/>
        </p:nvCxnSpPr>
        <p:spPr>
          <a:xfrm flipV="1">
            <a:off x="2392127" y="4804379"/>
            <a:ext cx="8371454" cy="3064"/>
          </a:xfrm>
          <a:prstGeom prst="line">
            <a:avLst/>
          </a:prstGeom>
          <a:ln>
            <a:solidFill>
              <a:srgbClr val="000000">
                <a:alpha val="25098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E2A48C9-3B84-5E44-94C7-2F44FD0BA6B0}"/>
              </a:ext>
            </a:extLst>
          </p:cNvPr>
          <p:cNvCxnSpPr>
            <a:cxnSpLocks/>
          </p:cNvCxnSpPr>
          <p:nvPr/>
        </p:nvCxnSpPr>
        <p:spPr>
          <a:xfrm>
            <a:off x="4545999" y="4820143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373E1B3-D159-CC48-A1BD-E11978E642E0}"/>
              </a:ext>
            </a:extLst>
          </p:cNvPr>
          <p:cNvCxnSpPr>
            <a:cxnSpLocks/>
          </p:cNvCxnSpPr>
          <p:nvPr/>
        </p:nvCxnSpPr>
        <p:spPr>
          <a:xfrm>
            <a:off x="6605618" y="481696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C25BBD7-8801-E34A-AC2B-9675B88EB556}"/>
              </a:ext>
            </a:extLst>
          </p:cNvPr>
          <p:cNvCxnSpPr>
            <a:cxnSpLocks/>
          </p:cNvCxnSpPr>
          <p:nvPr/>
        </p:nvCxnSpPr>
        <p:spPr>
          <a:xfrm>
            <a:off x="8689991" y="481696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AA46F01-345D-A64A-AAE1-B1CEA6F5228C}"/>
              </a:ext>
            </a:extLst>
          </p:cNvPr>
          <p:cNvCxnSpPr>
            <a:cxnSpLocks/>
          </p:cNvCxnSpPr>
          <p:nvPr/>
        </p:nvCxnSpPr>
        <p:spPr>
          <a:xfrm>
            <a:off x="10750897" y="4816968"/>
            <a:ext cx="0" cy="231242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E70E99-5D5F-8A46-9A6E-645C333C9885}"/>
              </a:ext>
            </a:extLst>
          </p:cNvPr>
          <p:cNvCxnSpPr>
            <a:cxnSpLocks/>
          </p:cNvCxnSpPr>
          <p:nvPr/>
        </p:nvCxnSpPr>
        <p:spPr>
          <a:xfrm flipV="1">
            <a:off x="8689990" y="1974194"/>
            <a:ext cx="352410" cy="1"/>
          </a:xfrm>
          <a:prstGeom prst="straightConnector1">
            <a:avLst/>
          </a:prstGeom>
          <a:ln>
            <a:solidFill>
              <a:srgbClr val="000000">
                <a:alpha val="25098"/>
              </a:srgb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358056AE-9535-7F41-9892-77E0F27E1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09" y="5656701"/>
            <a:ext cx="1099002" cy="3699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E6F5042-DFEA-244A-873D-CCDF17E8B3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62" y="5656701"/>
            <a:ext cx="1099002" cy="3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91FE2F-78F0-384E-93DA-59DA0112D2FF}"/>
              </a:ext>
            </a:extLst>
          </p:cNvPr>
          <p:cNvSpPr txBox="1"/>
          <p:nvPr/>
        </p:nvSpPr>
        <p:spPr>
          <a:xfrm>
            <a:off x="3800772" y="803393"/>
            <a:ext cx="45904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34171"/>
                </a:solidFill>
                <a:latin typeface="Arial"/>
                <a:cs typeface="Arial"/>
              </a:rPr>
              <a:t>What could we do better?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64DEC4-6BE6-B842-A667-A2F2E5047D7C}"/>
              </a:ext>
            </a:extLst>
          </p:cNvPr>
          <p:cNvSpPr txBox="1">
            <a:spLocks/>
          </p:cNvSpPr>
          <p:nvPr/>
        </p:nvSpPr>
        <p:spPr>
          <a:xfrm>
            <a:off x="1481559" y="1817954"/>
            <a:ext cx="9826907" cy="34586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Address our joint purpose, and build on USPs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RDM can help to </a:t>
            </a:r>
            <a:r>
              <a:rPr lang="en-US" sz="2400" b="1" i="1" dirty="0"/>
              <a:t>deliver</a:t>
            </a:r>
            <a:r>
              <a:rPr lang="en-US" sz="2400" i="1" dirty="0"/>
              <a:t> </a:t>
            </a:r>
            <a:r>
              <a:rPr lang="en-US" sz="2400" dirty="0"/>
              <a:t>objectives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RDM should help to </a:t>
            </a:r>
            <a:r>
              <a:rPr lang="en-US" sz="2400" b="1" i="1" dirty="0"/>
              <a:t>set</a:t>
            </a:r>
            <a:r>
              <a:rPr lang="en-US" sz="2400" dirty="0"/>
              <a:t> objectives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US" sz="2400" dirty="0"/>
              <a:t>More thematic approaches</a:t>
            </a:r>
          </a:p>
          <a:p>
            <a:pPr>
              <a:buClr>
                <a:srgbClr val="005A9B"/>
              </a:buClr>
              <a:buSzPct val="120000"/>
            </a:pPr>
            <a:r>
              <a:rPr lang="en-GB" sz="2400" dirty="0"/>
              <a:t>A multi-disciplinary department, located in multiple sites and institutions: cross the boundaries set by historic classifications of disease</a:t>
            </a:r>
          </a:p>
          <a:p>
            <a:pPr>
              <a:buClr>
                <a:srgbClr val="005A9B"/>
              </a:buClr>
              <a:buSzPct val="120000"/>
            </a:pPr>
            <a:r>
              <a:rPr lang="en-GB" sz="2400" dirty="0" smtClean="0"/>
              <a:t>F</a:t>
            </a:r>
            <a:r>
              <a:rPr lang="en-GB" sz="2400" dirty="0" smtClean="0"/>
              <a:t>ollow </a:t>
            </a:r>
            <a:r>
              <a:rPr lang="en-GB" sz="2400" dirty="0"/>
              <a:t>biology not taxonomy</a:t>
            </a:r>
          </a:p>
          <a:p>
            <a:pPr>
              <a:buClr>
                <a:srgbClr val="005A9B"/>
              </a:buClr>
              <a:buSzPct val="12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5284</TotalTime>
  <Words>995</Words>
  <Application>Microsoft Office PowerPoint</Application>
  <PresentationFormat>Widescreen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4_Custom Design</vt:lpstr>
      <vt:lpstr>Custom Design</vt:lpstr>
      <vt:lpstr>2_Custom Design</vt:lpstr>
      <vt:lpstr>5_Custom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Sharelle Hunt</dc:creator>
  <cp:lastModifiedBy>Charlotte Smith</cp:lastModifiedBy>
  <cp:revision>709</cp:revision>
  <cp:lastPrinted>2016-07-12T13:46:32Z</cp:lastPrinted>
  <dcterms:created xsi:type="dcterms:W3CDTF">2015-04-01T09:31:58Z</dcterms:created>
  <dcterms:modified xsi:type="dcterms:W3CDTF">2022-05-16T14:59:22Z</dcterms:modified>
</cp:coreProperties>
</file>