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69" r:id="rId3"/>
    <p:sldId id="273" r:id="rId4"/>
    <p:sldId id="274" r:id="rId5"/>
    <p:sldId id="271" r:id="rId6"/>
    <p:sldId id="272" r:id="rId7"/>
    <p:sldId id="275" r:id="rId8"/>
    <p:sldId id="276" r:id="rId9"/>
    <p:sldId id="258" r:id="rId10"/>
    <p:sldId id="277" r:id="rId11"/>
    <p:sldId id="278" r:id="rId12"/>
    <p:sldId id="279" r:id="rId13"/>
    <p:sldId id="256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9A15D-BE17-C0C9-143F-22EDB4693D8A}" v="4" dt="2026-02-19T09:08:28.555"/>
    <p1510:client id="{F9FF1C54-C818-2092-F8E9-062BB16917C2}" v="93" dt="2026-02-17T10:25:28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050" autoAdjust="0"/>
  </p:normalViewPr>
  <p:slideViewPr>
    <p:cSldViewPr snapToGrid="0">
      <p:cViewPr varScale="1">
        <p:scale>
          <a:sx n="42" d="100"/>
          <a:sy n="42" d="100"/>
        </p:scale>
        <p:origin x="200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6" Type="http://schemas.openxmlformats.org/officeDocument/2006/relationships/image" Target="../media/image38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6" Type="http://schemas.openxmlformats.org/officeDocument/2006/relationships/image" Target="../media/image38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D1E3C-4C92-489F-BEF8-9C0E0FAE9753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B7D5B20-760E-434E-AB3C-9B3A165FC0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Policy on the Prevention and Management of Work-related Stress</a:t>
          </a:r>
          <a:endParaRPr lang="en-US" b="0" dirty="0"/>
        </a:p>
      </dgm:t>
    </dgm:pt>
    <dgm:pt modelId="{0A19C1FE-DEF8-46D3-B43B-86FAD331D1F7}" type="parTrans" cxnId="{3C4C6BFA-0B71-4E5B-8681-9DC4BE0E6F81}">
      <dgm:prSet/>
      <dgm:spPr/>
      <dgm:t>
        <a:bodyPr/>
        <a:lstStyle/>
        <a:p>
          <a:endParaRPr lang="en-US"/>
        </a:p>
      </dgm:t>
    </dgm:pt>
    <dgm:pt modelId="{1A0858F5-1930-4A95-81CA-29E62842BEB2}" type="sibTrans" cxnId="{3C4C6BFA-0B71-4E5B-8681-9DC4BE0E6F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8F2316-EB88-4C59-BEEC-166CE313E27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H&amp;S Basics eLearning </a:t>
          </a:r>
          <a:r>
            <a:rPr lang="en-GB"/>
            <a:t>(10 </a:t>
          </a:r>
          <a:r>
            <a:rPr lang="en-GB" dirty="0"/>
            <a:t>April 2026)</a:t>
          </a:r>
          <a:endParaRPr lang="en-US" dirty="0"/>
        </a:p>
      </dgm:t>
    </dgm:pt>
    <dgm:pt modelId="{D74DA37A-E182-44F6-95E2-0AC104676C32}" type="parTrans" cxnId="{2B80EF74-C038-46AF-9A87-A1FE2EEA536D}">
      <dgm:prSet/>
      <dgm:spPr/>
      <dgm:t>
        <a:bodyPr/>
        <a:lstStyle/>
        <a:p>
          <a:endParaRPr lang="en-US"/>
        </a:p>
      </dgm:t>
    </dgm:pt>
    <dgm:pt modelId="{4D49DDCC-EE3E-4BB0-9246-82B17878C618}" type="sibTrans" cxnId="{2B80EF74-C038-46AF-9A87-A1FE2EEA53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39DDC5-0FF9-4A3B-B7CF-C5F81D99AE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Fire Safety</a:t>
          </a:r>
          <a:endParaRPr lang="en-US"/>
        </a:p>
      </dgm:t>
    </dgm:pt>
    <dgm:pt modelId="{4D628ADD-1F35-4357-959F-925D3CDC2765}" type="parTrans" cxnId="{A89713E9-34B4-4729-814C-5F87B9A606BE}">
      <dgm:prSet/>
      <dgm:spPr/>
      <dgm:t>
        <a:bodyPr/>
        <a:lstStyle/>
        <a:p>
          <a:endParaRPr lang="en-US"/>
        </a:p>
      </dgm:t>
    </dgm:pt>
    <dgm:pt modelId="{7DF56AD5-A5D8-4C0A-973F-C1BFD20D571A}" type="sibTrans" cxnId="{A89713E9-34B4-4729-814C-5F87B9A606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9909A5-FB46-4429-927E-72EF3D8D3A9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Compliance with the Chemical Weapons Act</a:t>
          </a:r>
          <a:endParaRPr lang="en-US"/>
        </a:p>
      </dgm:t>
    </dgm:pt>
    <dgm:pt modelId="{01781F59-F251-47BD-BB15-B007A375520B}" type="parTrans" cxnId="{FA003AE1-0149-4315-88FA-5D834CD16282}">
      <dgm:prSet/>
      <dgm:spPr/>
      <dgm:t>
        <a:bodyPr/>
        <a:lstStyle/>
        <a:p>
          <a:endParaRPr lang="en-US"/>
        </a:p>
      </dgm:t>
    </dgm:pt>
    <dgm:pt modelId="{F6671FD8-CDDE-4D10-9965-2DA31485EBE9}" type="sibTrans" cxnId="{FA003AE1-0149-4315-88FA-5D834CD16282}">
      <dgm:prSet/>
      <dgm:spPr/>
      <dgm:t>
        <a:bodyPr/>
        <a:lstStyle/>
        <a:p>
          <a:endParaRPr lang="en-US"/>
        </a:p>
      </dgm:t>
    </dgm:pt>
    <dgm:pt modelId="{8EB9EB1B-D7D5-410C-9773-F41A8B47898B}" type="pres">
      <dgm:prSet presAssocID="{050D1E3C-4C92-489F-BEF8-9C0E0FAE9753}" presName="root" presStyleCnt="0">
        <dgm:presLayoutVars>
          <dgm:dir/>
          <dgm:resizeHandles val="exact"/>
        </dgm:presLayoutVars>
      </dgm:prSet>
      <dgm:spPr/>
    </dgm:pt>
    <dgm:pt modelId="{88A4C6B9-0A1A-4985-AC6D-0CCE2820CD40}" type="pres">
      <dgm:prSet presAssocID="{050D1E3C-4C92-489F-BEF8-9C0E0FAE9753}" presName="container" presStyleCnt="0">
        <dgm:presLayoutVars>
          <dgm:dir/>
          <dgm:resizeHandles val="exact"/>
        </dgm:presLayoutVars>
      </dgm:prSet>
      <dgm:spPr/>
    </dgm:pt>
    <dgm:pt modelId="{D53DE6C6-00D6-4FF4-B424-8E3256B29CA3}" type="pres">
      <dgm:prSet presAssocID="{FB7D5B20-760E-434E-AB3C-9B3A165FC048}" presName="compNode" presStyleCnt="0"/>
      <dgm:spPr/>
    </dgm:pt>
    <dgm:pt modelId="{5D38EE2C-906D-4EAC-8121-CC532B0F248D}" type="pres">
      <dgm:prSet presAssocID="{FB7D5B20-760E-434E-AB3C-9B3A165FC048}" presName="iconBgRect" presStyleLbl="bgShp" presStyleIdx="0" presStyleCnt="4"/>
      <dgm:spPr/>
    </dgm:pt>
    <dgm:pt modelId="{2CC24277-9EA6-4853-BEFB-F1855BD0E770}" type="pres">
      <dgm:prSet presAssocID="{FB7D5B20-760E-434E-AB3C-9B3A165FC0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 outline"/>
        </a:ext>
      </dgm:extLst>
    </dgm:pt>
    <dgm:pt modelId="{0A7E7F32-E707-42C5-80B4-F2082E42D29E}" type="pres">
      <dgm:prSet presAssocID="{FB7D5B20-760E-434E-AB3C-9B3A165FC048}" presName="spaceRect" presStyleCnt="0"/>
      <dgm:spPr/>
    </dgm:pt>
    <dgm:pt modelId="{103FDCBE-A136-4D85-A099-AEA4DC88F956}" type="pres">
      <dgm:prSet presAssocID="{FB7D5B20-760E-434E-AB3C-9B3A165FC048}" presName="textRect" presStyleLbl="revTx" presStyleIdx="0" presStyleCnt="4">
        <dgm:presLayoutVars>
          <dgm:chMax val="1"/>
          <dgm:chPref val="1"/>
        </dgm:presLayoutVars>
      </dgm:prSet>
      <dgm:spPr/>
    </dgm:pt>
    <dgm:pt modelId="{D6A5158F-826E-4BE8-B9A9-8DCB20B4856B}" type="pres">
      <dgm:prSet presAssocID="{1A0858F5-1930-4A95-81CA-29E62842BEB2}" presName="sibTrans" presStyleLbl="sibTrans2D1" presStyleIdx="0" presStyleCnt="0"/>
      <dgm:spPr/>
    </dgm:pt>
    <dgm:pt modelId="{5477A50F-2F11-473F-B7ED-E0B62E90DF05}" type="pres">
      <dgm:prSet presAssocID="{158F2316-EB88-4C59-BEEC-166CE313E27C}" presName="compNode" presStyleCnt="0"/>
      <dgm:spPr/>
    </dgm:pt>
    <dgm:pt modelId="{44CB3687-08FA-4FD1-810B-E4FC398D6639}" type="pres">
      <dgm:prSet presAssocID="{158F2316-EB88-4C59-BEEC-166CE313E27C}" presName="iconBgRect" presStyleLbl="bgShp" presStyleIdx="1" presStyleCnt="4"/>
      <dgm:spPr/>
    </dgm:pt>
    <dgm:pt modelId="{2F37AC0E-1F5E-4F74-A6AA-B27575E4E36A}" type="pres">
      <dgm:prSet presAssocID="{158F2316-EB88-4C59-BEEC-166CE313E27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learning language with solid fill"/>
        </a:ext>
      </dgm:extLst>
    </dgm:pt>
    <dgm:pt modelId="{4E02EB12-97F8-4929-9C17-6EAED636ACEA}" type="pres">
      <dgm:prSet presAssocID="{158F2316-EB88-4C59-BEEC-166CE313E27C}" presName="spaceRect" presStyleCnt="0"/>
      <dgm:spPr/>
    </dgm:pt>
    <dgm:pt modelId="{B8A2E2DD-7027-4F76-ACA6-5B29AB20F910}" type="pres">
      <dgm:prSet presAssocID="{158F2316-EB88-4C59-BEEC-166CE313E27C}" presName="textRect" presStyleLbl="revTx" presStyleIdx="1" presStyleCnt="4">
        <dgm:presLayoutVars>
          <dgm:chMax val="1"/>
          <dgm:chPref val="1"/>
        </dgm:presLayoutVars>
      </dgm:prSet>
      <dgm:spPr/>
    </dgm:pt>
    <dgm:pt modelId="{F49D2FBC-9623-46FE-8AA5-433CA39A5456}" type="pres">
      <dgm:prSet presAssocID="{4D49DDCC-EE3E-4BB0-9246-82B17878C618}" presName="sibTrans" presStyleLbl="sibTrans2D1" presStyleIdx="0" presStyleCnt="0"/>
      <dgm:spPr/>
    </dgm:pt>
    <dgm:pt modelId="{5F845B18-0E48-44BD-AF1A-772868F390F2}" type="pres">
      <dgm:prSet presAssocID="{A639DDC5-0FF9-4A3B-B7CF-C5F81D99AE07}" presName="compNode" presStyleCnt="0"/>
      <dgm:spPr/>
    </dgm:pt>
    <dgm:pt modelId="{55B95677-5894-46D1-AAF3-9FA0E3E59D73}" type="pres">
      <dgm:prSet presAssocID="{A639DDC5-0FF9-4A3B-B7CF-C5F81D99AE07}" presName="iconBgRect" presStyleLbl="bgShp" presStyleIdx="2" presStyleCnt="4"/>
      <dgm:spPr/>
    </dgm:pt>
    <dgm:pt modelId="{3B44A4DF-A108-4A63-A5F5-2B059B85EFBC}" type="pres">
      <dgm:prSet presAssocID="{A639DDC5-0FF9-4A3B-B7CF-C5F81D99AE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9284D407-D931-4353-A59A-7CBD23F60A27}" type="pres">
      <dgm:prSet presAssocID="{A639DDC5-0FF9-4A3B-B7CF-C5F81D99AE07}" presName="spaceRect" presStyleCnt="0"/>
      <dgm:spPr/>
    </dgm:pt>
    <dgm:pt modelId="{41339402-50A5-41FA-A7EC-8733B84EEAAC}" type="pres">
      <dgm:prSet presAssocID="{A639DDC5-0FF9-4A3B-B7CF-C5F81D99AE07}" presName="textRect" presStyleLbl="revTx" presStyleIdx="2" presStyleCnt="4">
        <dgm:presLayoutVars>
          <dgm:chMax val="1"/>
          <dgm:chPref val="1"/>
        </dgm:presLayoutVars>
      </dgm:prSet>
      <dgm:spPr/>
    </dgm:pt>
    <dgm:pt modelId="{D7F0514A-5C28-4578-B893-82C29DA792CB}" type="pres">
      <dgm:prSet presAssocID="{7DF56AD5-A5D8-4C0A-973F-C1BFD20D571A}" presName="sibTrans" presStyleLbl="sibTrans2D1" presStyleIdx="0" presStyleCnt="0"/>
      <dgm:spPr/>
    </dgm:pt>
    <dgm:pt modelId="{A6A23C8E-2195-4674-8FCF-75ACD39F06E8}" type="pres">
      <dgm:prSet presAssocID="{D49909A5-FB46-4429-927E-72EF3D8D3A91}" presName="compNode" presStyleCnt="0"/>
      <dgm:spPr/>
    </dgm:pt>
    <dgm:pt modelId="{BC64D077-7226-4AB9-AAC9-A219CE95BE07}" type="pres">
      <dgm:prSet presAssocID="{D49909A5-FB46-4429-927E-72EF3D8D3A91}" presName="iconBgRect" presStyleLbl="bgShp" presStyleIdx="3" presStyleCnt="4"/>
      <dgm:spPr/>
    </dgm:pt>
    <dgm:pt modelId="{69E39929-53E4-416D-8B4C-5CF87DFB45BA}" type="pres">
      <dgm:prSet presAssocID="{D49909A5-FB46-4429-927E-72EF3D8D3A9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 with solid fill"/>
        </a:ext>
      </dgm:extLst>
    </dgm:pt>
    <dgm:pt modelId="{6AAF4895-23E3-4622-9473-36BC5F368E00}" type="pres">
      <dgm:prSet presAssocID="{D49909A5-FB46-4429-927E-72EF3D8D3A91}" presName="spaceRect" presStyleCnt="0"/>
      <dgm:spPr/>
    </dgm:pt>
    <dgm:pt modelId="{BCA1FAF8-4CE0-4473-B296-7FB710B6AB2F}" type="pres">
      <dgm:prSet presAssocID="{D49909A5-FB46-4429-927E-72EF3D8D3A9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0A1EC13-59F3-4B59-AB32-78A504FBB4B8}" type="presOf" srcId="{A639DDC5-0FF9-4A3B-B7CF-C5F81D99AE07}" destId="{41339402-50A5-41FA-A7EC-8733B84EEAAC}" srcOrd="0" destOrd="0" presId="urn:microsoft.com/office/officeart/2018/2/layout/IconCircleList"/>
    <dgm:cxn modelId="{A077BB60-DC5B-4C80-BD54-E0C44A2E9C66}" type="presOf" srcId="{158F2316-EB88-4C59-BEEC-166CE313E27C}" destId="{B8A2E2DD-7027-4F76-ACA6-5B29AB20F910}" srcOrd="0" destOrd="0" presId="urn:microsoft.com/office/officeart/2018/2/layout/IconCircleList"/>
    <dgm:cxn modelId="{B91B9D6C-1CE1-4B7C-9CF9-6F00995C4393}" type="presOf" srcId="{4D49DDCC-EE3E-4BB0-9246-82B17878C618}" destId="{F49D2FBC-9623-46FE-8AA5-433CA39A5456}" srcOrd="0" destOrd="0" presId="urn:microsoft.com/office/officeart/2018/2/layout/IconCircleList"/>
    <dgm:cxn modelId="{2B80EF74-C038-46AF-9A87-A1FE2EEA536D}" srcId="{050D1E3C-4C92-489F-BEF8-9C0E0FAE9753}" destId="{158F2316-EB88-4C59-BEEC-166CE313E27C}" srcOrd="1" destOrd="0" parTransId="{D74DA37A-E182-44F6-95E2-0AC104676C32}" sibTransId="{4D49DDCC-EE3E-4BB0-9246-82B17878C618}"/>
    <dgm:cxn modelId="{DB0EB5E0-DDCC-487A-9DB8-88CC13E348C1}" type="presOf" srcId="{D49909A5-FB46-4429-927E-72EF3D8D3A91}" destId="{BCA1FAF8-4CE0-4473-B296-7FB710B6AB2F}" srcOrd="0" destOrd="0" presId="urn:microsoft.com/office/officeart/2018/2/layout/IconCircleList"/>
    <dgm:cxn modelId="{FA003AE1-0149-4315-88FA-5D834CD16282}" srcId="{050D1E3C-4C92-489F-BEF8-9C0E0FAE9753}" destId="{D49909A5-FB46-4429-927E-72EF3D8D3A91}" srcOrd="3" destOrd="0" parTransId="{01781F59-F251-47BD-BB15-B007A375520B}" sibTransId="{F6671FD8-CDDE-4D10-9965-2DA31485EBE9}"/>
    <dgm:cxn modelId="{FB36A8E7-AC5A-432E-9396-F055916A9E34}" type="presOf" srcId="{050D1E3C-4C92-489F-BEF8-9C0E0FAE9753}" destId="{8EB9EB1B-D7D5-410C-9773-F41A8B47898B}" srcOrd="0" destOrd="0" presId="urn:microsoft.com/office/officeart/2018/2/layout/IconCircleList"/>
    <dgm:cxn modelId="{A89713E9-34B4-4729-814C-5F87B9A606BE}" srcId="{050D1E3C-4C92-489F-BEF8-9C0E0FAE9753}" destId="{A639DDC5-0FF9-4A3B-B7CF-C5F81D99AE07}" srcOrd="2" destOrd="0" parTransId="{4D628ADD-1F35-4357-959F-925D3CDC2765}" sibTransId="{7DF56AD5-A5D8-4C0A-973F-C1BFD20D571A}"/>
    <dgm:cxn modelId="{175C23E9-74EF-44A3-998B-6B5C52E50667}" type="presOf" srcId="{7DF56AD5-A5D8-4C0A-973F-C1BFD20D571A}" destId="{D7F0514A-5C28-4578-B893-82C29DA792CB}" srcOrd="0" destOrd="0" presId="urn:microsoft.com/office/officeart/2018/2/layout/IconCircleList"/>
    <dgm:cxn modelId="{DEEC69F4-9900-447F-B6D8-79A371A81FD8}" type="presOf" srcId="{1A0858F5-1930-4A95-81CA-29E62842BEB2}" destId="{D6A5158F-826E-4BE8-B9A9-8DCB20B4856B}" srcOrd="0" destOrd="0" presId="urn:microsoft.com/office/officeart/2018/2/layout/IconCircleList"/>
    <dgm:cxn modelId="{3C4C6BFA-0B71-4E5B-8681-9DC4BE0E6F81}" srcId="{050D1E3C-4C92-489F-BEF8-9C0E0FAE9753}" destId="{FB7D5B20-760E-434E-AB3C-9B3A165FC048}" srcOrd="0" destOrd="0" parTransId="{0A19C1FE-DEF8-46D3-B43B-86FAD331D1F7}" sibTransId="{1A0858F5-1930-4A95-81CA-29E62842BEB2}"/>
    <dgm:cxn modelId="{1DFA64FD-1F05-4723-A1E5-0509142DD032}" type="presOf" srcId="{FB7D5B20-760E-434E-AB3C-9B3A165FC048}" destId="{103FDCBE-A136-4D85-A099-AEA4DC88F956}" srcOrd="0" destOrd="0" presId="urn:microsoft.com/office/officeart/2018/2/layout/IconCircleList"/>
    <dgm:cxn modelId="{4DEABBB2-7202-4B93-949F-407D322107E4}" type="presParOf" srcId="{8EB9EB1B-D7D5-410C-9773-F41A8B47898B}" destId="{88A4C6B9-0A1A-4985-AC6D-0CCE2820CD40}" srcOrd="0" destOrd="0" presId="urn:microsoft.com/office/officeart/2018/2/layout/IconCircleList"/>
    <dgm:cxn modelId="{8AD2D59E-7BB1-4941-BFE8-95AFF8F825DE}" type="presParOf" srcId="{88A4C6B9-0A1A-4985-AC6D-0CCE2820CD40}" destId="{D53DE6C6-00D6-4FF4-B424-8E3256B29CA3}" srcOrd="0" destOrd="0" presId="urn:microsoft.com/office/officeart/2018/2/layout/IconCircleList"/>
    <dgm:cxn modelId="{3CE7E455-EBBC-42EF-B487-E8C986E59EEB}" type="presParOf" srcId="{D53DE6C6-00D6-4FF4-B424-8E3256B29CA3}" destId="{5D38EE2C-906D-4EAC-8121-CC532B0F248D}" srcOrd="0" destOrd="0" presId="urn:microsoft.com/office/officeart/2018/2/layout/IconCircleList"/>
    <dgm:cxn modelId="{1AEA6103-639C-4C8E-9121-E9039FD9B899}" type="presParOf" srcId="{D53DE6C6-00D6-4FF4-B424-8E3256B29CA3}" destId="{2CC24277-9EA6-4853-BEFB-F1855BD0E770}" srcOrd="1" destOrd="0" presId="urn:microsoft.com/office/officeart/2018/2/layout/IconCircleList"/>
    <dgm:cxn modelId="{C3675BEC-C277-49C5-96E8-0DE9AD08BF63}" type="presParOf" srcId="{D53DE6C6-00D6-4FF4-B424-8E3256B29CA3}" destId="{0A7E7F32-E707-42C5-80B4-F2082E42D29E}" srcOrd="2" destOrd="0" presId="urn:microsoft.com/office/officeart/2018/2/layout/IconCircleList"/>
    <dgm:cxn modelId="{B2D75BD1-EB04-441A-ABC8-49FF0451B2C8}" type="presParOf" srcId="{D53DE6C6-00D6-4FF4-B424-8E3256B29CA3}" destId="{103FDCBE-A136-4D85-A099-AEA4DC88F956}" srcOrd="3" destOrd="0" presId="urn:microsoft.com/office/officeart/2018/2/layout/IconCircleList"/>
    <dgm:cxn modelId="{8DC4C9C1-BAC2-4223-A6AD-F291CE575864}" type="presParOf" srcId="{88A4C6B9-0A1A-4985-AC6D-0CCE2820CD40}" destId="{D6A5158F-826E-4BE8-B9A9-8DCB20B4856B}" srcOrd="1" destOrd="0" presId="urn:microsoft.com/office/officeart/2018/2/layout/IconCircleList"/>
    <dgm:cxn modelId="{25EE5D69-E393-436F-8753-5DE446501327}" type="presParOf" srcId="{88A4C6B9-0A1A-4985-AC6D-0CCE2820CD40}" destId="{5477A50F-2F11-473F-B7ED-E0B62E90DF05}" srcOrd="2" destOrd="0" presId="urn:microsoft.com/office/officeart/2018/2/layout/IconCircleList"/>
    <dgm:cxn modelId="{0FFD556C-D0EE-463F-A31D-9417933E84E7}" type="presParOf" srcId="{5477A50F-2F11-473F-B7ED-E0B62E90DF05}" destId="{44CB3687-08FA-4FD1-810B-E4FC398D6639}" srcOrd="0" destOrd="0" presId="urn:microsoft.com/office/officeart/2018/2/layout/IconCircleList"/>
    <dgm:cxn modelId="{35CBB099-3391-4691-A8B9-1153B231C67D}" type="presParOf" srcId="{5477A50F-2F11-473F-B7ED-E0B62E90DF05}" destId="{2F37AC0E-1F5E-4F74-A6AA-B27575E4E36A}" srcOrd="1" destOrd="0" presId="urn:microsoft.com/office/officeart/2018/2/layout/IconCircleList"/>
    <dgm:cxn modelId="{541A8436-D94B-4698-81B8-6F8FEB32B709}" type="presParOf" srcId="{5477A50F-2F11-473F-B7ED-E0B62E90DF05}" destId="{4E02EB12-97F8-4929-9C17-6EAED636ACEA}" srcOrd="2" destOrd="0" presId="urn:microsoft.com/office/officeart/2018/2/layout/IconCircleList"/>
    <dgm:cxn modelId="{B73D309C-29D9-41CB-9C33-A5927F95463B}" type="presParOf" srcId="{5477A50F-2F11-473F-B7ED-E0B62E90DF05}" destId="{B8A2E2DD-7027-4F76-ACA6-5B29AB20F910}" srcOrd="3" destOrd="0" presId="urn:microsoft.com/office/officeart/2018/2/layout/IconCircleList"/>
    <dgm:cxn modelId="{C88A9A05-DFCF-45A0-9307-4DDAD24C64AC}" type="presParOf" srcId="{88A4C6B9-0A1A-4985-AC6D-0CCE2820CD40}" destId="{F49D2FBC-9623-46FE-8AA5-433CA39A5456}" srcOrd="3" destOrd="0" presId="urn:microsoft.com/office/officeart/2018/2/layout/IconCircleList"/>
    <dgm:cxn modelId="{91F6B654-65F6-4988-8C0D-AC4C2B9E92FA}" type="presParOf" srcId="{88A4C6B9-0A1A-4985-AC6D-0CCE2820CD40}" destId="{5F845B18-0E48-44BD-AF1A-772868F390F2}" srcOrd="4" destOrd="0" presId="urn:microsoft.com/office/officeart/2018/2/layout/IconCircleList"/>
    <dgm:cxn modelId="{37ECD5D1-A5D2-486C-8C84-87581DA79CA1}" type="presParOf" srcId="{5F845B18-0E48-44BD-AF1A-772868F390F2}" destId="{55B95677-5894-46D1-AAF3-9FA0E3E59D73}" srcOrd="0" destOrd="0" presId="urn:microsoft.com/office/officeart/2018/2/layout/IconCircleList"/>
    <dgm:cxn modelId="{C5CD5A9E-4318-46AD-8227-B330A97C8CBB}" type="presParOf" srcId="{5F845B18-0E48-44BD-AF1A-772868F390F2}" destId="{3B44A4DF-A108-4A63-A5F5-2B059B85EFBC}" srcOrd="1" destOrd="0" presId="urn:microsoft.com/office/officeart/2018/2/layout/IconCircleList"/>
    <dgm:cxn modelId="{982CE8B6-5D14-4511-91A6-E25192F26F5B}" type="presParOf" srcId="{5F845B18-0E48-44BD-AF1A-772868F390F2}" destId="{9284D407-D931-4353-A59A-7CBD23F60A27}" srcOrd="2" destOrd="0" presId="urn:microsoft.com/office/officeart/2018/2/layout/IconCircleList"/>
    <dgm:cxn modelId="{5B17FA1B-9CE5-48BA-9D63-70A2E839B3C6}" type="presParOf" srcId="{5F845B18-0E48-44BD-AF1A-772868F390F2}" destId="{41339402-50A5-41FA-A7EC-8733B84EEAAC}" srcOrd="3" destOrd="0" presId="urn:microsoft.com/office/officeart/2018/2/layout/IconCircleList"/>
    <dgm:cxn modelId="{A7AE8BCE-3E70-4C60-9390-1572EF053E6C}" type="presParOf" srcId="{88A4C6B9-0A1A-4985-AC6D-0CCE2820CD40}" destId="{D7F0514A-5C28-4578-B893-82C29DA792CB}" srcOrd="5" destOrd="0" presId="urn:microsoft.com/office/officeart/2018/2/layout/IconCircleList"/>
    <dgm:cxn modelId="{9B2FFDAC-C5AC-49D2-81C0-9EFA44915302}" type="presParOf" srcId="{88A4C6B9-0A1A-4985-AC6D-0CCE2820CD40}" destId="{A6A23C8E-2195-4674-8FCF-75ACD39F06E8}" srcOrd="6" destOrd="0" presId="urn:microsoft.com/office/officeart/2018/2/layout/IconCircleList"/>
    <dgm:cxn modelId="{2C3A02EA-962B-49AD-B1DC-D140D3E7F7E3}" type="presParOf" srcId="{A6A23C8E-2195-4674-8FCF-75ACD39F06E8}" destId="{BC64D077-7226-4AB9-AAC9-A219CE95BE07}" srcOrd="0" destOrd="0" presId="urn:microsoft.com/office/officeart/2018/2/layout/IconCircleList"/>
    <dgm:cxn modelId="{050F2A81-7BBE-437A-AE33-DF206575E05B}" type="presParOf" srcId="{A6A23C8E-2195-4674-8FCF-75ACD39F06E8}" destId="{69E39929-53E4-416D-8B4C-5CF87DFB45BA}" srcOrd="1" destOrd="0" presId="urn:microsoft.com/office/officeart/2018/2/layout/IconCircleList"/>
    <dgm:cxn modelId="{201BB0E3-E08A-4555-8284-C2F4B9CCB205}" type="presParOf" srcId="{A6A23C8E-2195-4674-8FCF-75ACD39F06E8}" destId="{6AAF4895-23E3-4622-9473-36BC5F368E00}" srcOrd="2" destOrd="0" presId="urn:microsoft.com/office/officeart/2018/2/layout/IconCircleList"/>
    <dgm:cxn modelId="{FF803B6A-D38D-4587-AEEF-F0C6DB83649A}" type="presParOf" srcId="{A6A23C8E-2195-4674-8FCF-75ACD39F06E8}" destId="{BCA1FAF8-4CE0-4473-B296-7FB710B6AB2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81F3A-A874-489D-AA82-92BB3449AD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84089CA-6BA1-4E66-9D49-68EAC0195B9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 dirty="0"/>
            <a:t>‘The adverse reaction people have to excessive pressures or other types of demand placed on them.’ </a:t>
          </a:r>
          <a:r>
            <a:rPr lang="en-GB" i="1" dirty="0"/>
            <a:t>(Health and Safety Executive)</a:t>
          </a:r>
          <a:endParaRPr lang="en-US" i="1" dirty="0"/>
        </a:p>
      </dgm:t>
    </dgm:pt>
    <dgm:pt modelId="{9377F942-FC98-49C6-988A-A2335BE378EA}" type="parTrans" cxnId="{B6510A92-17CF-400C-A3F5-8079EB9ECE53}">
      <dgm:prSet/>
      <dgm:spPr/>
      <dgm:t>
        <a:bodyPr/>
        <a:lstStyle/>
        <a:p>
          <a:endParaRPr lang="en-US"/>
        </a:p>
      </dgm:t>
    </dgm:pt>
    <dgm:pt modelId="{DA688739-2CC1-4785-AAF7-3AE927D71616}" type="sibTrans" cxnId="{B6510A92-17CF-400C-A3F5-8079EB9ECE53}">
      <dgm:prSet/>
      <dgm:spPr/>
      <dgm:t>
        <a:bodyPr/>
        <a:lstStyle/>
        <a:p>
          <a:endParaRPr lang="en-US"/>
        </a:p>
      </dgm:t>
    </dgm:pt>
    <dgm:pt modelId="{9EA32753-9C79-49E2-A0E5-CC7E49FCB9E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Can be short-term or prolonged</a:t>
          </a:r>
          <a:endParaRPr lang="en-US"/>
        </a:p>
      </dgm:t>
    </dgm:pt>
    <dgm:pt modelId="{A70F907E-6910-4069-9733-59DFB21968B6}" type="parTrans" cxnId="{DC538119-2C58-4049-8732-454748F6E5B3}">
      <dgm:prSet/>
      <dgm:spPr/>
      <dgm:t>
        <a:bodyPr/>
        <a:lstStyle/>
        <a:p>
          <a:endParaRPr lang="en-US"/>
        </a:p>
      </dgm:t>
    </dgm:pt>
    <dgm:pt modelId="{151F6935-C236-4FB5-A7D3-52CC5A1C0932}" type="sibTrans" cxnId="{DC538119-2C58-4049-8732-454748F6E5B3}">
      <dgm:prSet/>
      <dgm:spPr/>
      <dgm:t>
        <a:bodyPr/>
        <a:lstStyle/>
        <a:p>
          <a:endParaRPr lang="en-US"/>
        </a:p>
      </dgm:t>
    </dgm:pt>
    <dgm:pt modelId="{D1525873-2BE3-4923-8956-FE51D15DC19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Not the same as mental illness, but can lead to mental (and physical) illness if uncontrolled</a:t>
          </a:r>
          <a:endParaRPr lang="en-US" dirty="0"/>
        </a:p>
      </dgm:t>
    </dgm:pt>
    <dgm:pt modelId="{31EB73A4-E0A9-44ED-A8F9-ABEC17336325}" type="parTrans" cxnId="{C6243F3C-6604-4FA7-A3CA-679BA71D03A4}">
      <dgm:prSet/>
      <dgm:spPr/>
      <dgm:t>
        <a:bodyPr/>
        <a:lstStyle/>
        <a:p>
          <a:endParaRPr lang="en-US"/>
        </a:p>
      </dgm:t>
    </dgm:pt>
    <dgm:pt modelId="{DD66A5ED-D948-4AE3-B3BF-5DD3BB4F90FC}" type="sibTrans" cxnId="{C6243F3C-6604-4FA7-A3CA-679BA71D03A4}">
      <dgm:prSet/>
      <dgm:spPr/>
      <dgm:t>
        <a:bodyPr/>
        <a:lstStyle/>
        <a:p>
          <a:endParaRPr lang="en-US"/>
        </a:p>
      </dgm:t>
    </dgm:pt>
    <dgm:pt modelId="{214A7B4C-B71E-4267-856A-199739B61154}" type="pres">
      <dgm:prSet presAssocID="{AFF81F3A-A874-489D-AA82-92BB3449AD3D}" presName="root" presStyleCnt="0">
        <dgm:presLayoutVars>
          <dgm:dir/>
          <dgm:resizeHandles val="exact"/>
        </dgm:presLayoutVars>
      </dgm:prSet>
      <dgm:spPr/>
    </dgm:pt>
    <dgm:pt modelId="{1ADAD5D5-7427-4247-ACE4-1F638B2DC775}" type="pres">
      <dgm:prSet presAssocID="{484089CA-6BA1-4E66-9D49-68EAC0195B95}" presName="compNode" presStyleCnt="0"/>
      <dgm:spPr/>
    </dgm:pt>
    <dgm:pt modelId="{40B3D49A-FB14-48B9-8206-9B0B098E165C}" type="pres">
      <dgm:prSet presAssocID="{484089CA-6BA1-4E66-9D49-68EAC0195B95}" presName="bgRect" presStyleLbl="bgShp" presStyleIdx="0" presStyleCnt="3"/>
      <dgm:spPr>
        <a:solidFill>
          <a:schemeClr val="bg2"/>
        </a:solidFill>
      </dgm:spPr>
    </dgm:pt>
    <dgm:pt modelId="{DCC0E4D3-816F-4725-8C8E-3316E2223E02}" type="pres">
      <dgm:prSet presAssocID="{484089CA-6BA1-4E66-9D49-68EAC0195B95}" presName="iconRect" presStyleLbl="node1" presStyleIdx="0" presStyleCnt="3" custLinFactNeighborX="1589" custLinFactNeighborY="-476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 outline"/>
        </a:ext>
      </dgm:extLst>
    </dgm:pt>
    <dgm:pt modelId="{A9CAFFB4-E44D-487B-ADC1-ED1644A310AF}" type="pres">
      <dgm:prSet presAssocID="{484089CA-6BA1-4E66-9D49-68EAC0195B95}" presName="spaceRect" presStyleCnt="0"/>
      <dgm:spPr/>
    </dgm:pt>
    <dgm:pt modelId="{DC27A042-1ACA-4D74-BF54-3CD3432BD0B8}" type="pres">
      <dgm:prSet presAssocID="{484089CA-6BA1-4E66-9D49-68EAC0195B95}" presName="parTx" presStyleLbl="revTx" presStyleIdx="0" presStyleCnt="3">
        <dgm:presLayoutVars>
          <dgm:chMax val="0"/>
          <dgm:chPref val="0"/>
        </dgm:presLayoutVars>
      </dgm:prSet>
      <dgm:spPr/>
    </dgm:pt>
    <dgm:pt modelId="{E7808B73-EF1F-483F-A0B7-CA4F8676B2CE}" type="pres">
      <dgm:prSet presAssocID="{DA688739-2CC1-4785-AAF7-3AE927D71616}" presName="sibTrans" presStyleCnt="0"/>
      <dgm:spPr/>
    </dgm:pt>
    <dgm:pt modelId="{E881EE5F-F571-44E5-B4B6-ADE9DC1D2598}" type="pres">
      <dgm:prSet presAssocID="{9EA32753-9C79-49E2-A0E5-CC7E49FCB9E6}" presName="compNode" presStyleCnt="0"/>
      <dgm:spPr/>
    </dgm:pt>
    <dgm:pt modelId="{3BC1A90C-ADE5-4FA3-A7CB-FBE0E5B41D11}" type="pres">
      <dgm:prSet presAssocID="{9EA32753-9C79-49E2-A0E5-CC7E49FCB9E6}" presName="bgRect" presStyleLbl="bgShp" presStyleIdx="1" presStyleCnt="3"/>
      <dgm:spPr>
        <a:solidFill>
          <a:schemeClr val="bg2"/>
        </a:solidFill>
      </dgm:spPr>
    </dgm:pt>
    <dgm:pt modelId="{B48D4B16-DA2F-42B2-8431-66CA23FFDEDB}" type="pres">
      <dgm:prSet presAssocID="{9EA32753-9C79-49E2-A0E5-CC7E49FCB9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2EF95A5-4334-443D-8396-D7BB6D5633A4}" type="pres">
      <dgm:prSet presAssocID="{9EA32753-9C79-49E2-A0E5-CC7E49FCB9E6}" presName="spaceRect" presStyleCnt="0"/>
      <dgm:spPr/>
    </dgm:pt>
    <dgm:pt modelId="{59D38477-CEE4-4128-A274-17DEDF6A86CB}" type="pres">
      <dgm:prSet presAssocID="{9EA32753-9C79-49E2-A0E5-CC7E49FCB9E6}" presName="parTx" presStyleLbl="revTx" presStyleIdx="1" presStyleCnt="3">
        <dgm:presLayoutVars>
          <dgm:chMax val="0"/>
          <dgm:chPref val="0"/>
        </dgm:presLayoutVars>
      </dgm:prSet>
      <dgm:spPr/>
    </dgm:pt>
    <dgm:pt modelId="{ACD6E3F8-D372-45A0-BD6E-C642C350B137}" type="pres">
      <dgm:prSet presAssocID="{151F6935-C236-4FB5-A7D3-52CC5A1C0932}" presName="sibTrans" presStyleCnt="0"/>
      <dgm:spPr/>
    </dgm:pt>
    <dgm:pt modelId="{1ABC2934-2110-49FA-97F4-0AFFE6CBF62B}" type="pres">
      <dgm:prSet presAssocID="{D1525873-2BE3-4923-8956-FE51D15DC19B}" presName="compNode" presStyleCnt="0"/>
      <dgm:spPr/>
    </dgm:pt>
    <dgm:pt modelId="{B9681553-E678-4B41-AE72-DCEB21C63D74}" type="pres">
      <dgm:prSet presAssocID="{D1525873-2BE3-4923-8956-FE51D15DC19B}" presName="bgRect" presStyleLbl="bgShp" presStyleIdx="2" presStyleCnt="3"/>
      <dgm:spPr>
        <a:solidFill>
          <a:schemeClr val="bg2"/>
        </a:solidFill>
      </dgm:spPr>
    </dgm:pt>
    <dgm:pt modelId="{CE62A75D-3F0A-4D80-AB7D-1CA56BE11BCE}" type="pres">
      <dgm:prSet presAssocID="{D1525873-2BE3-4923-8956-FE51D15DC1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1E7EA58-A509-461B-B760-878754AAB416}" type="pres">
      <dgm:prSet presAssocID="{D1525873-2BE3-4923-8956-FE51D15DC19B}" presName="spaceRect" presStyleCnt="0"/>
      <dgm:spPr/>
    </dgm:pt>
    <dgm:pt modelId="{A38F7514-05C9-4F2D-BFA5-24C4DA8EB2EC}" type="pres">
      <dgm:prSet presAssocID="{D1525873-2BE3-4923-8956-FE51D15DC19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E50C06-D449-48A1-8726-C87150F86117}" type="presOf" srcId="{D1525873-2BE3-4923-8956-FE51D15DC19B}" destId="{A38F7514-05C9-4F2D-BFA5-24C4DA8EB2EC}" srcOrd="0" destOrd="0" presId="urn:microsoft.com/office/officeart/2018/2/layout/IconVerticalSolidList"/>
    <dgm:cxn modelId="{DC538119-2C58-4049-8732-454748F6E5B3}" srcId="{AFF81F3A-A874-489D-AA82-92BB3449AD3D}" destId="{9EA32753-9C79-49E2-A0E5-CC7E49FCB9E6}" srcOrd="1" destOrd="0" parTransId="{A70F907E-6910-4069-9733-59DFB21968B6}" sibTransId="{151F6935-C236-4FB5-A7D3-52CC5A1C0932}"/>
    <dgm:cxn modelId="{C6243F3C-6604-4FA7-A3CA-679BA71D03A4}" srcId="{AFF81F3A-A874-489D-AA82-92BB3449AD3D}" destId="{D1525873-2BE3-4923-8956-FE51D15DC19B}" srcOrd="2" destOrd="0" parTransId="{31EB73A4-E0A9-44ED-A8F9-ABEC17336325}" sibTransId="{DD66A5ED-D948-4AE3-B3BF-5DD3BB4F90FC}"/>
    <dgm:cxn modelId="{DC67D869-C7FA-4FBB-9682-273E9CF3FE6F}" type="presOf" srcId="{9EA32753-9C79-49E2-A0E5-CC7E49FCB9E6}" destId="{59D38477-CEE4-4128-A274-17DEDF6A86CB}" srcOrd="0" destOrd="0" presId="urn:microsoft.com/office/officeart/2018/2/layout/IconVerticalSolidList"/>
    <dgm:cxn modelId="{5796B073-994B-4A2E-8F26-E1DFF2BE3E06}" type="presOf" srcId="{AFF81F3A-A874-489D-AA82-92BB3449AD3D}" destId="{214A7B4C-B71E-4267-856A-199739B61154}" srcOrd="0" destOrd="0" presId="urn:microsoft.com/office/officeart/2018/2/layout/IconVerticalSolidList"/>
    <dgm:cxn modelId="{B6510A92-17CF-400C-A3F5-8079EB9ECE53}" srcId="{AFF81F3A-A874-489D-AA82-92BB3449AD3D}" destId="{484089CA-6BA1-4E66-9D49-68EAC0195B95}" srcOrd="0" destOrd="0" parTransId="{9377F942-FC98-49C6-988A-A2335BE378EA}" sibTransId="{DA688739-2CC1-4785-AAF7-3AE927D71616}"/>
    <dgm:cxn modelId="{4AE132E9-7B3A-4E97-B867-6E69C828DD3C}" type="presOf" srcId="{484089CA-6BA1-4E66-9D49-68EAC0195B95}" destId="{DC27A042-1ACA-4D74-BF54-3CD3432BD0B8}" srcOrd="0" destOrd="0" presId="urn:microsoft.com/office/officeart/2018/2/layout/IconVerticalSolidList"/>
    <dgm:cxn modelId="{50AEB89B-2C09-4213-8520-8C6448BF790D}" type="presParOf" srcId="{214A7B4C-B71E-4267-856A-199739B61154}" destId="{1ADAD5D5-7427-4247-ACE4-1F638B2DC775}" srcOrd="0" destOrd="0" presId="urn:microsoft.com/office/officeart/2018/2/layout/IconVerticalSolidList"/>
    <dgm:cxn modelId="{939A7B98-9932-4B9F-930C-70F192126FA5}" type="presParOf" srcId="{1ADAD5D5-7427-4247-ACE4-1F638B2DC775}" destId="{40B3D49A-FB14-48B9-8206-9B0B098E165C}" srcOrd="0" destOrd="0" presId="urn:microsoft.com/office/officeart/2018/2/layout/IconVerticalSolidList"/>
    <dgm:cxn modelId="{6C38C250-3F95-4520-9A4C-A21322C8040E}" type="presParOf" srcId="{1ADAD5D5-7427-4247-ACE4-1F638B2DC775}" destId="{DCC0E4D3-816F-4725-8C8E-3316E2223E02}" srcOrd="1" destOrd="0" presId="urn:microsoft.com/office/officeart/2018/2/layout/IconVerticalSolidList"/>
    <dgm:cxn modelId="{D31188C4-7714-41FB-9305-F47208372F77}" type="presParOf" srcId="{1ADAD5D5-7427-4247-ACE4-1F638B2DC775}" destId="{A9CAFFB4-E44D-487B-ADC1-ED1644A310AF}" srcOrd="2" destOrd="0" presId="urn:microsoft.com/office/officeart/2018/2/layout/IconVerticalSolidList"/>
    <dgm:cxn modelId="{FC77183C-D1FF-4695-85EF-CBEC6759047C}" type="presParOf" srcId="{1ADAD5D5-7427-4247-ACE4-1F638B2DC775}" destId="{DC27A042-1ACA-4D74-BF54-3CD3432BD0B8}" srcOrd="3" destOrd="0" presId="urn:microsoft.com/office/officeart/2018/2/layout/IconVerticalSolidList"/>
    <dgm:cxn modelId="{6E64D228-2A37-4C42-97EB-712FD4DA903E}" type="presParOf" srcId="{214A7B4C-B71E-4267-856A-199739B61154}" destId="{E7808B73-EF1F-483F-A0B7-CA4F8676B2CE}" srcOrd="1" destOrd="0" presId="urn:microsoft.com/office/officeart/2018/2/layout/IconVerticalSolidList"/>
    <dgm:cxn modelId="{FD855AB3-16AF-4071-9ADC-1D92EF758DF5}" type="presParOf" srcId="{214A7B4C-B71E-4267-856A-199739B61154}" destId="{E881EE5F-F571-44E5-B4B6-ADE9DC1D2598}" srcOrd="2" destOrd="0" presId="urn:microsoft.com/office/officeart/2018/2/layout/IconVerticalSolidList"/>
    <dgm:cxn modelId="{EF4BE3F7-997D-489D-ADCA-73EA2189DE71}" type="presParOf" srcId="{E881EE5F-F571-44E5-B4B6-ADE9DC1D2598}" destId="{3BC1A90C-ADE5-4FA3-A7CB-FBE0E5B41D11}" srcOrd="0" destOrd="0" presId="urn:microsoft.com/office/officeart/2018/2/layout/IconVerticalSolidList"/>
    <dgm:cxn modelId="{03D34FAF-2472-4199-95E1-5760D3F814B5}" type="presParOf" srcId="{E881EE5F-F571-44E5-B4B6-ADE9DC1D2598}" destId="{B48D4B16-DA2F-42B2-8431-66CA23FFDEDB}" srcOrd="1" destOrd="0" presId="urn:microsoft.com/office/officeart/2018/2/layout/IconVerticalSolidList"/>
    <dgm:cxn modelId="{D17F7532-23BE-4532-A8E8-C91CDB530545}" type="presParOf" srcId="{E881EE5F-F571-44E5-B4B6-ADE9DC1D2598}" destId="{D2EF95A5-4334-443D-8396-D7BB6D5633A4}" srcOrd="2" destOrd="0" presId="urn:microsoft.com/office/officeart/2018/2/layout/IconVerticalSolidList"/>
    <dgm:cxn modelId="{F6542E5C-53B8-432A-9E5D-602C9EA0AAE4}" type="presParOf" srcId="{E881EE5F-F571-44E5-B4B6-ADE9DC1D2598}" destId="{59D38477-CEE4-4128-A274-17DEDF6A86CB}" srcOrd="3" destOrd="0" presId="urn:microsoft.com/office/officeart/2018/2/layout/IconVerticalSolidList"/>
    <dgm:cxn modelId="{BBA53866-571C-4D99-8F77-B519EC229EFE}" type="presParOf" srcId="{214A7B4C-B71E-4267-856A-199739B61154}" destId="{ACD6E3F8-D372-45A0-BD6E-C642C350B137}" srcOrd="3" destOrd="0" presId="urn:microsoft.com/office/officeart/2018/2/layout/IconVerticalSolidList"/>
    <dgm:cxn modelId="{FFDE3B36-5287-4392-B0AF-CD93AFB945CB}" type="presParOf" srcId="{214A7B4C-B71E-4267-856A-199739B61154}" destId="{1ABC2934-2110-49FA-97F4-0AFFE6CBF62B}" srcOrd="4" destOrd="0" presId="urn:microsoft.com/office/officeart/2018/2/layout/IconVerticalSolidList"/>
    <dgm:cxn modelId="{86FDC6B3-D2E7-4515-8ACC-EC3783638973}" type="presParOf" srcId="{1ABC2934-2110-49FA-97F4-0AFFE6CBF62B}" destId="{B9681553-E678-4B41-AE72-DCEB21C63D74}" srcOrd="0" destOrd="0" presId="urn:microsoft.com/office/officeart/2018/2/layout/IconVerticalSolidList"/>
    <dgm:cxn modelId="{2E2D59A4-7353-4CB1-86FD-634A61A991FC}" type="presParOf" srcId="{1ABC2934-2110-49FA-97F4-0AFFE6CBF62B}" destId="{CE62A75D-3F0A-4D80-AB7D-1CA56BE11BCE}" srcOrd="1" destOrd="0" presId="urn:microsoft.com/office/officeart/2018/2/layout/IconVerticalSolidList"/>
    <dgm:cxn modelId="{30B743DF-5EFA-437B-A246-DD56145A13A3}" type="presParOf" srcId="{1ABC2934-2110-49FA-97F4-0AFFE6CBF62B}" destId="{C1E7EA58-A509-461B-B760-878754AAB416}" srcOrd="2" destOrd="0" presId="urn:microsoft.com/office/officeart/2018/2/layout/IconVerticalSolidList"/>
    <dgm:cxn modelId="{0BB8E8B4-E603-4740-8ED8-078CCAAE550C}" type="presParOf" srcId="{1ABC2934-2110-49FA-97F4-0AFFE6CBF62B}" destId="{A38F7514-05C9-4F2D-BFA5-24C4DA8EB2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D7CBE-AB5D-438B-A836-9E249F1CA120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B23431A-98E5-493D-A4C8-C18ED06D9A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Mental Health Awareness eLearning</a:t>
          </a:r>
          <a:endParaRPr lang="en-US"/>
        </a:p>
      </dgm:t>
    </dgm:pt>
    <dgm:pt modelId="{C38FD7B4-DCE4-4651-A813-7F6B90F7A060}" type="parTrans" cxnId="{EBD5A2FB-8059-4382-8DD1-4C18B57CAFF1}">
      <dgm:prSet/>
      <dgm:spPr/>
      <dgm:t>
        <a:bodyPr/>
        <a:lstStyle/>
        <a:p>
          <a:endParaRPr lang="en-US"/>
        </a:p>
      </dgm:t>
    </dgm:pt>
    <dgm:pt modelId="{B05061F4-940C-4979-BE3F-DA4E8C7BA452}" type="sibTrans" cxnId="{EBD5A2FB-8059-4382-8DD1-4C18B57CAF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5BD606-0497-4C1F-B5B4-697FCEEBDF7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Mental Health Awareness Training for Line Managers</a:t>
          </a:r>
          <a:endParaRPr lang="en-US" dirty="0"/>
        </a:p>
      </dgm:t>
    </dgm:pt>
    <dgm:pt modelId="{C47F0A62-CF0C-4CE3-A3BC-9FD332B79018}" type="parTrans" cxnId="{910D5E2C-5180-43F4-9217-7947E7974121}">
      <dgm:prSet/>
      <dgm:spPr/>
      <dgm:t>
        <a:bodyPr/>
        <a:lstStyle/>
        <a:p>
          <a:endParaRPr lang="en-US"/>
        </a:p>
      </dgm:t>
    </dgm:pt>
    <dgm:pt modelId="{E5699576-5B94-46FF-B17C-CE03D3EB238C}" type="sibTrans" cxnId="{910D5E2C-5180-43F4-9217-7947E79741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6CB12F-97EC-45AC-9B50-E9AB1FE17FC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Confident Manager Series (POD)</a:t>
          </a:r>
          <a:endParaRPr lang="en-US" dirty="0"/>
        </a:p>
      </dgm:t>
    </dgm:pt>
    <dgm:pt modelId="{CACEA63F-5283-4666-99A1-E32FC6FDFFDB}" type="parTrans" cxnId="{96180634-21D5-40C5-A1A3-89027053E741}">
      <dgm:prSet/>
      <dgm:spPr/>
      <dgm:t>
        <a:bodyPr/>
        <a:lstStyle/>
        <a:p>
          <a:endParaRPr lang="en-US"/>
        </a:p>
      </dgm:t>
    </dgm:pt>
    <dgm:pt modelId="{52C771E7-FD5A-4AFD-AF1F-B98FECEA3B0C}" type="sibTrans" cxnId="{96180634-21D5-40C5-A1A3-89027053E741}">
      <dgm:prSet/>
      <dgm:spPr/>
      <dgm:t>
        <a:bodyPr/>
        <a:lstStyle/>
        <a:p>
          <a:endParaRPr lang="en-US"/>
        </a:p>
      </dgm:t>
    </dgm:pt>
    <dgm:pt modelId="{869D3D63-66CA-4EAA-8AB1-7C4F646E83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Wellness action plans</a:t>
          </a:r>
          <a:endParaRPr lang="en-US"/>
        </a:p>
      </dgm:t>
    </dgm:pt>
    <dgm:pt modelId="{C9548FE8-F3FC-4427-8B0C-C5C7E16C5853}" type="parTrans" cxnId="{3FE8130B-53B7-466A-8CFB-5A955176F9B2}">
      <dgm:prSet/>
      <dgm:spPr/>
      <dgm:t>
        <a:bodyPr/>
        <a:lstStyle/>
        <a:p>
          <a:endParaRPr lang="en-US"/>
        </a:p>
      </dgm:t>
    </dgm:pt>
    <dgm:pt modelId="{80791408-40C7-4438-AE85-F3C09E726DFB}" type="sibTrans" cxnId="{3FE8130B-53B7-466A-8CFB-5A955176F9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39BD44-17AD-4F5D-AFD5-77397F17DD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Employee Assistance Programme (spectrum.life)</a:t>
          </a:r>
          <a:endParaRPr lang="en-US"/>
        </a:p>
      </dgm:t>
    </dgm:pt>
    <dgm:pt modelId="{D73C4F04-3F58-4964-9897-A06B2C7E6328}" type="parTrans" cxnId="{21762512-2F20-4A26-918A-411EB6AA07F2}">
      <dgm:prSet/>
      <dgm:spPr/>
      <dgm:t>
        <a:bodyPr/>
        <a:lstStyle/>
        <a:p>
          <a:endParaRPr lang="en-US"/>
        </a:p>
      </dgm:t>
    </dgm:pt>
    <dgm:pt modelId="{85990A64-3EC7-4472-9E62-9C80E5681223}" type="sibTrans" cxnId="{21762512-2F20-4A26-918A-411EB6AA07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40F9CF-2504-4559-979A-DF14F8D929D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Thriving at Oxford</a:t>
          </a:r>
          <a:endParaRPr lang="en-US"/>
        </a:p>
      </dgm:t>
    </dgm:pt>
    <dgm:pt modelId="{9E9D1E01-0F84-40D1-964E-E4001904A5FE}" type="parTrans" cxnId="{C2D5ECD5-87EB-48EC-A92D-9C6BA9D35BF9}">
      <dgm:prSet/>
      <dgm:spPr/>
      <dgm:t>
        <a:bodyPr/>
        <a:lstStyle/>
        <a:p>
          <a:endParaRPr lang="en-US"/>
        </a:p>
      </dgm:t>
    </dgm:pt>
    <dgm:pt modelId="{8B47C4FC-6ABF-421E-B73C-2AF0D4E377F5}" type="sibTrans" cxnId="{C2D5ECD5-87EB-48EC-A92D-9C6BA9D35B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22399F3-622A-415A-9CE9-E03041302FB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Occupational Health</a:t>
          </a:r>
          <a:endParaRPr lang="en-US" dirty="0"/>
        </a:p>
      </dgm:t>
    </dgm:pt>
    <dgm:pt modelId="{E16B96CF-7D7C-42A3-A927-B1309B8CF9C3}" type="parTrans" cxnId="{C305EB40-6E4E-45E1-96E7-C7AF41581EAD}">
      <dgm:prSet/>
      <dgm:spPr/>
      <dgm:t>
        <a:bodyPr/>
        <a:lstStyle/>
        <a:p>
          <a:endParaRPr lang="en-US"/>
        </a:p>
      </dgm:t>
    </dgm:pt>
    <dgm:pt modelId="{7D023717-CAD6-4E04-B146-F67383F6A674}" type="sibTrans" cxnId="{C305EB40-6E4E-45E1-96E7-C7AF41581E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0FB572A-1673-4F14-AD97-88B091C7546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RDM Wellbeing at Work website</a:t>
          </a:r>
          <a:endParaRPr lang="en-US" dirty="0"/>
        </a:p>
      </dgm:t>
    </dgm:pt>
    <dgm:pt modelId="{2BAA2F0F-5484-4930-AF6C-A3257489842C}" type="parTrans" cxnId="{68B247AC-60B5-4FD3-A5A0-C172125F668F}">
      <dgm:prSet/>
      <dgm:spPr/>
      <dgm:t>
        <a:bodyPr/>
        <a:lstStyle/>
        <a:p>
          <a:endParaRPr lang="en-US"/>
        </a:p>
      </dgm:t>
    </dgm:pt>
    <dgm:pt modelId="{7B929455-E0B8-445F-A622-EA4CC2D64600}" type="sibTrans" cxnId="{68B247AC-60B5-4FD3-A5A0-C172125F66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C284363-DFAC-4FA0-94CD-FB4988E22FDA}" type="pres">
      <dgm:prSet presAssocID="{21ED7CBE-AB5D-438B-A836-9E249F1CA120}" presName="root" presStyleCnt="0">
        <dgm:presLayoutVars>
          <dgm:dir val="rev"/>
          <dgm:resizeHandles val="exact"/>
        </dgm:presLayoutVars>
      </dgm:prSet>
      <dgm:spPr/>
    </dgm:pt>
    <dgm:pt modelId="{E9339955-3BF4-4177-9F31-E836429F27FF}" type="pres">
      <dgm:prSet presAssocID="{21ED7CBE-AB5D-438B-A836-9E249F1CA120}" presName="container" presStyleCnt="0">
        <dgm:presLayoutVars>
          <dgm:dir/>
          <dgm:resizeHandles val="exact"/>
        </dgm:presLayoutVars>
      </dgm:prSet>
      <dgm:spPr/>
    </dgm:pt>
    <dgm:pt modelId="{83F5B410-A804-45A8-85E5-82F0FE9BC688}" type="pres">
      <dgm:prSet presAssocID="{7B23431A-98E5-493D-A4C8-C18ED06D9AAD}" presName="compNode" presStyleCnt="0"/>
      <dgm:spPr/>
    </dgm:pt>
    <dgm:pt modelId="{FCC7954D-562B-40BF-BDAF-69AB4B24A21F}" type="pres">
      <dgm:prSet presAssocID="{7B23431A-98E5-493D-A4C8-C18ED06D9AAD}" presName="iconBgRect" presStyleLbl="bgShp" presStyleIdx="0" presStyleCnt="8"/>
      <dgm:spPr/>
    </dgm:pt>
    <dgm:pt modelId="{DE5807B5-648C-4312-92F1-2E7A611E760B}" type="pres">
      <dgm:prSet presAssocID="{7B23431A-98E5-493D-A4C8-C18ED06D9AA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0F776B7-BA7B-4DE9-801B-EC854ADF019D}" type="pres">
      <dgm:prSet presAssocID="{7B23431A-98E5-493D-A4C8-C18ED06D9AAD}" presName="spaceRect" presStyleCnt="0"/>
      <dgm:spPr/>
    </dgm:pt>
    <dgm:pt modelId="{6A936D0C-758D-4672-A268-B97AD83B902B}" type="pres">
      <dgm:prSet presAssocID="{7B23431A-98E5-493D-A4C8-C18ED06D9AAD}" presName="textRect" presStyleLbl="revTx" presStyleIdx="0" presStyleCnt="8">
        <dgm:presLayoutVars>
          <dgm:chMax val="1"/>
          <dgm:chPref val="1"/>
        </dgm:presLayoutVars>
      </dgm:prSet>
      <dgm:spPr/>
    </dgm:pt>
    <dgm:pt modelId="{481FE2CE-4923-4E6F-8FFC-2658F1DB538D}" type="pres">
      <dgm:prSet presAssocID="{B05061F4-940C-4979-BE3F-DA4E8C7BA452}" presName="sibTrans" presStyleLbl="sibTrans2D1" presStyleIdx="0" presStyleCnt="0"/>
      <dgm:spPr/>
    </dgm:pt>
    <dgm:pt modelId="{225CA8B6-5E4A-4A52-A700-A72875F31B8E}" type="pres">
      <dgm:prSet presAssocID="{869D3D63-66CA-4EAA-8AB1-7C4F646E8333}" presName="compNode" presStyleCnt="0"/>
      <dgm:spPr/>
    </dgm:pt>
    <dgm:pt modelId="{B2CEFCB1-FE52-4C20-AB20-511B99310687}" type="pres">
      <dgm:prSet presAssocID="{869D3D63-66CA-4EAA-8AB1-7C4F646E8333}" presName="iconBgRect" presStyleLbl="bgShp" presStyleIdx="1" presStyleCnt="8"/>
      <dgm:spPr/>
    </dgm:pt>
    <dgm:pt modelId="{51814888-680B-41E3-AEB4-3810926582F3}" type="pres">
      <dgm:prSet presAssocID="{869D3D63-66CA-4EAA-8AB1-7C4F646E833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03F980CD-AB5E-4C20-8F4E-90FDB9928FA2}" type="pres">
      <dgm:prSet presAssocID="{869D3D63-66CA-4EAA-8AB1-7C4F646E8333}" presName="spaceRect" presStyleCnt="0"/>
      <dgm:spPr/>
    </dgm:pt>
    <dgm:pt modelId="{7D0474D8-DEE6-4D03-9C1A-0F436B4CC2E3}" type="pres">
      <dgm:prSet presAssocID="{869D3D63-66CA-4EAA-8AB1-7C4F646E8333}" presName="textRect" presStyleLbl="revTx" presStyleIdx="1" presStyleCnt="8">
        <dgm:presLayoutVars>
          <dgm:chMax val="1"/>
          <dgm:chPref val="1"/>
        </dgm:presLayoutVars>
      </dgm:prSet>
      <dgm:spPr/>
    </dgm:pt>
    <dgm:pt modelId="{FEAB54CC-3A8B-43E4-82D4-C596EDDFBB4C}" type="pres">
      <dgm:prSet presAssocID="{80791408-40C7-4438-AE85-F3C09E726DFB}" presName="sibTrans" presStyleLbl="sibTrans2D1" presStyleIdx="0" presStyleCnt="0"/>
      <dgm:spPr/>
    </dgm:pt>
    <dgm:pt modelId="{EE5D2EDD-93CF-47BF-AF71-57AEC05441CD}" type="pres">
      <dgm:prSet presAssocID="{7D39BD44-17AD-4F5D-AFD5-77397F17DDC2}" presName="compNode" presStyleCnt="0"/>
      <dgm:spPr/>
    </dgm:pt>
    <dgm:pt modelId="{30E2F0C5-BD2F-4F2B-9A6C-A18543138AD9}" type="pres">
      <dgm:prSet presAssocID="{7D39BD44-17AD-4F5D-AFD5-77397F17DDC2}" presName="iconBgRect" presStyleLbl="bgShp" presStyleIdx="2" presStyleCnt="8"/>
      <dgm:spPr/>
    </dgm:pt>
    <dgm:pt modelId="{CFAB0148-A5ED-4840-90A9-1C45333ECB76}" type="pres">
      <dgm:prSet presAssocID="{7D39BD44-17AD-4F5D-AFD5-77397F17DDC2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784B06E4-E22F-4E44-ABFC-D64B4943258C}" type="pres">
      <dgm:prSet presAssocID="{7D39BD44-17AD-4F5D-AFD5-77397F17DDC2}" presName="spaceRect" presStyleCnt="0"/>
      <dgm:spPr/>
    </dgm:pt>
    <dgm:pt modelId="{708593C3-74CC-47ED-A34C-76C685D79B43}" type="pres">
      <dgm:prSet presAssocID="{7D39BD44-17AD-4F5D-AFD5-77397F17DDC2}" presName="textRect" presStyleLbl="revTx" presStyleIdx="2" presStyleCnt="8">
        <dgm:presLayoutVars>
          <dgm:chMax val="1"/>
          <dgm:chPref val="1"/>
        </dgm:presLayoutVars>
      </dgm:prSet>
      <dgm:spPr/>
    </dgm:pt>
    <dgm:pt modelId="{0D0C469B-7ECF-47D3-B553-749648E755EC}" type="pres">
      <dgm:prSet presAssocID="{85990A64-3EC7-4472-9E62-9C80E5681223}" presName="sibTrans" presStyleLbl="sibTrans2D1" presStyleIdx="0" presStyleCnt="0"/>
      <dgm:spPr/>
    </dgm:pt>
    <dgm:pt modelId="{B7DC0E73-B35E-46ED-B3CB-F8A18DEE14B0}" type="pres">
      <dgm:prSet presAssocID="{F640F9CF-2504-4559-979A-DF14F8D929D7}" presName="compNode" presStyleCnt="0"/>
      <dgm:spPr/>
    </dgm:pt>
    <dgm:pt modelId="{F0981385-2E12-43F1-B321-382BCAD65A16}" type="pres">
      <dgm:prSet presAssocID="{F640F9CF-2504-4559-979A-DF14F8D929D7}" presName="iconBgRect" presStyleLbl="bgShp" presStyleIdx="3" presStyleCnt="8"/>
      <dgm:spPr/>
    </dgm:pt>
    <dgm:pt modelId="{DE640B44-6623-474A-BA15-4A01693B53FB}" type="pres">
      <dgm:prSet presAssocID="{F640F9CF-2504-4559-979A-DF14F8D929D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503A3BF6-EB95-47B5-B8EE-78A1534F10CB}" type="pres">
      <dgm:prSet presAssocID="{F640F9CF-2504-4559-979A-DF14F8D929D7}" presName="spaceRect" presStyleCnt="0"/>
      <dgm:spPr/>
    </dgm:pt>
    <dgm:pt modelId="{41D22768-258E-4B2F-81CD-9F11D7FFF4AF}" type="pres">
      <dgm:prSet presAssocID="{F640F9CF-2504-4559-979A-DF14F8D929D7}" presName="textRect" presStyleLbl="revTx" presStyleIdx="3" presStyleCnt="8">
        <dgm:presLayoutVars>
          <dgm:chMax val="1"/>
          <dgm:chPref val="1"/>
        </dgm:presLayoutVars>
      </dgm:prSet>
      <dgm:spPr/>
    </dgm:pt>
    <dgm:pt modelId="{686AC547-71F1-4FFF-8B08-0C8C132F4863}" type="pres">
      <dgm:prSet presAssocID="{8B47C4FC-6ABF-421E-B73C-2AF0D4E377F5}" presName="sibTrans" presStyleLbl="sibTrans2D1" presStyleIdx="0" presStyleCnt="0"/>
      <dgm:spPr/>
    </dgm:pt>
    <dgm:pt modelId="{F189A705-7F17-450C-91B7-3FD07B42F777}" type="pres">
      <dgm:prSet presAssocID="{922399F3-622A-415A-9CE9-E03041302FB4}" presName="compNode" presStyleCnt="0"/>
      <dgm:spPr/>
    </dgm:pt>
    <dgm:pt modelId="{50EC5C60-E3B8-4C1E-AF75-8FAFA96A0CCD}" type="pres">
      <dgm:prSet presAssocID="{922399F3-622A-415A-9CE9-E03041302FB4}" presName="iconBgRect" presStyleLbl="bgShp" presStyleIdx="4" presStyleCnt="8"/>
      <dgm:spPr/>
    </dgm:pt>
    <dgm:pt modelId="{9F76C80F-1724-41A7-8952-CDD5C76C732C}" type="pres">
      <dgm:prSet presAssocID="{922399F3-622A-415A-9CE9-E03041302FB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23028C87-C316-43B9-858E-B401AB842E3B}" type="pres">
      <dgm:prSet presAssocID="{922399F3-622A-415A-9CE9-E03041302FB4}" presName="spaceRect" presStyleCnt="0"/>
      <dgm:spPr/>
    </dgm:pt>
    <dgm:pt modelId="{6E277FF1-65D6-496D-95DE-BD72603AB46A}" type="pres">
      <dgm:prSet presAssocID="{922399F3-622A-415A-9CE9-E03041302FB4}" presName="textRect" presStyleLbl="revTx" presStyleIdx="4" presStyleCnt="8">
        <dgm:presLayoutVars>
          <dgm:chMax val="1"/>
          <dgm:chPref val="1"/>
        </dgm:presLayoutVars>
      </dgm:prSet>
      <dgm:spPr/>
    </dgm:pt>
    <dgm:pt modelId="{444B093F-DC89-4B37-ADA7-DA84CF7C5CF7}" type="pres">
      <dgm:prSet presAssocID="{7D023717-CAD6-4E04-B146-F67383F6A674}" presName="sibTrans" presStyleLbl="sibTrans2D1" presStyleIdx="0" presStyleCnt="0"/>
      <dgm:spPr/>
    </dgm:pt>
    <dgm:pt modelId="{5E5DA196-00E2-4770-B603-78B4082F89ED}" type="pres">
      <dgm:prSet presAssocID="{90FB572A-1673-4F14-AD97-88B091C7546F}" presName="compNode" presStyleCnt="0"/>
      <dgm:spPr/>
    </dgm:pt>
    <dgm:pt modelId="{E3F86251-1D49-4206-81AA-5E8E02935095}" type="pres">
      <dgm:prSet presAssocID="{90FB572A-1673-4F14-AD97-88B091C7546F}" presName="iconBgRect" presStyleLbl="bgShp" presStyleIdx="5" presStyleCnt="8"/>
      <dgm:spPr/>
    </dgm:pt>
    <dgm:pt modelId="{9E24F6DB-3645-46BD-BDE1-6A09EE422E45}" type="pres">
      <dgm:prSet presAssocID="{90FB572A-1673-4F14-AD97-88B091C7546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A48948A8-2C90-4044-A80D-16494592E472}" type="pres">
      <dgm:prSet presAssocID="{90FB572A-1673-4F14-AD97-88B091C7546F}" presName="spaceRect" presStyleCnt="0"/>
      <dgm:spPr/>
    </dgm:pt>
    <dgm:pt modelId="{3AED13A8-C05D-469B-83BF-0FF84941CAD8}" type="pres">
      <dgm:prSet presAssocID="{90FB572A-1673-4F14-AD97-88B091C7546F}" presName="textRect" presStyleLbl="revTx" presStyleIdx="5" presStyleCnt="8">
        <dgm:presLayoutVars>
          <dgm:chMax val="1"/>
          <dgm:chPref val="1"/>
        </dgm:presLayoutVars>
      </dgm:prSet>
      <dgm:spPr/>
    </dgm:pt>
    <dgm:pt modelId="{0B41ED6A-3FF4-496F-8323-D8DEAA1B7D70}" type="pres">
      <dgm:prSet presAssocID="{7B929455-E0B8-445F-A622-EA4CC2D64600}" presName="sibTrans" presStyleLbl="sibTrans2D1" presStyleIdx="0" presStyleCnt="0"/>
      <dgm:spPr/>
    </dgm:pt>
    <dgm:pt modelId="{CF32A4A4-C469-4C5B-9643-94D31541A0F9}" type="pres">
      <dgm:prSet presAssocID="{325BD606-0497-4C1F-B5B4-697FCEEBDF73}" presName="compNode" presStyleCnt="0"/>
      <dgm:spPr/>
    </dgm:pt>
    <dgm:pt modelId="{3D1D897C-740D-4A9B-ABCB-A3ACBF4A75DC}" type="pres">
      <dgm:prSet presAssocID="{325BD606-0497-4C1F-B5B4-697FCEEBDF73}" presName="iconBgRect" presStyleLbl="bgShp" presStyleIdx="6" presStyleCnt="8" custLinFactX="74050" custLinFactNeighborX="100000" custLinFactNeighborY="-3435"/>
      <dgm:spPr/>
    </dgm:pt>
    <dgm:pt modelId="{EDAB33BE-86FF-455C-9858-469B5EE1CD06}" type="pres">
      <dgm:prSet presAssocID="{325BD606-0497-4C1F-B5B4-697FCEEBDF73}" presName="iconRect" presStyleLbl="node1" presStyleIdx="6" presStyleCnt="8" custLinFactX="100087" custLinFactNeighborX="200000" custLinFactNeighborY="-5923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41D95AF-5CE5-41F8-BDEE-F5E00F265D84}" type="pres">
      <dgm:prSet presAssocID="{325BD606-0497-4C1F-B5B4-697FCEEBDF73}" presName="spaceRect" presStyleCnt="0"/>
      <dgm:spPr/>
    </dgm:pt>
    <dgm:pt modelId="{4AFDFB4D-CC40-4F19-9FF0-E9D1C4CAB981}" type="pres">
      <dgm:prSet presAssocID="{325BD606-0497-4C1F-B5B4-697FCEEBDF73}" presName="textRect" presStyleLbl="revTx" presStyleIdx="6" presStyleCnt="8" custLinFactNeighborX="73841" custLinFactNeighborY="-3435">
        <dgm:presLayoutVars>
          <dgm:chMax val="1"/>
          <dgm:chPref val="1"/>
        </dgm:presLayoutVars>
      </dgm:prSet>
      <dgm:spPr/>
    </dgm:pt>
    <dgm:pt modelId="{E6A2D54A-D588-4C90-9F3A-971D6B559E4E}" type="pres">
      <dgm:prSet presAssocID="{E5699576-5B94-46FF-B17C-CE03D3EB238C}" presName="sibTrans" presStyleLbl="sibTrans2D1" presStyleIdx="0" presStyleCnt="0"/>
      <dgm:spPr/>
    </dgm:pt>
    <dgm:pt modelId="{598D0951-33A2-4172-8E27-EE37208E1FC0}" type="pres">
      <dgm:prSet presAssocID="{066CB12F-97EC-45AC-9B50-E9AB1FE17FC9}" presName="compNode" presStyleCnt="0"/>
      <dgm:spPr/>
    </dgm:pt>
    <dgm:pt modelId="{0605CB27-5184-481E-922D-2B68EC8713F9}" type="pres">
      <dgm:prSet presAssocID="{066CB12F-97EC-45AC-9B50-E9AB1FE17FC9}" presName="iconBgRect" presStyleLbl="bgShp" presStyleIdx="7" presStyleCnt="8" custLinFactX="74050" custLinFactNeighborX="100000" custLinFactNeighborY="-3435"/>
      <dgm:spPr/>
    </dgm:pt>
    <dgm:pt modelId="{550D632D-4264-45AC-A6BB-9897A5CDB557}" type="pres">
      <dgm:prSet presAssocID="{066CB12F-97EC-45AC-9B50-E9AB1FE17FC9}" presName="iconRect" presStyleLbl="node1" presStyleIdx="7" presStyleCnt="8" custLinFactX="100087" custLinFactNeighborX="200000" custLinFactNeighborY="-5923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1130CFE-41B5-441C-89CA-9F49D344D540}" type="pres">
      <dgm:prSet presAssocID="{066CB12F-97EC-45AC-9B50-E9AB1FE17FC9}" presName="spaceRect" presStyleCnt="0"/>
      <dgm:spPr/>
    </dgm:pt>
    <dgm:pt modelId="{5B657D87-F285-4DDD-97F6-339DF224E4CB}" type="pres">
      <dgm:prSet presAssocID="{066CB12F-97EC-45AC-9B50-E9AB1FE17FC9}" presName="textRect" presStyleLbl="revTx" presStyleIdx="7" presStyleCnt="8" custLinFactNeighborX="81615" custLinFactNeighborY="-3435">
        <dgm:presLayoutVars>
          <dgm:chMax val="1"/>
          <dgm:chPref val="1"/>
        </dgm:presLayoutVars>
      </dgm:prSet>
      <dgm:spPr/>
    </dgm:pt>
  </dgm:ptLst>
  <dgm:cxnLst>
    <dgm:cxn modelId="{4532F706-AC03-4A6F-BD93-80334672C687}" type="presOf" srcId="{85990A64-3EC7-4472-9E62-9C80E5681223}" destId="{0D0C469B-7ECF-47D3-B553-749648E755EC}" srcOrd="0" destOrd="0" presId="urn:microsoft.com/office/officeart/2018/2/layout/IconCircleList"/>
    <dgm:cxn modelId="{3FE8130B-53B7-466A-8CFB-5A955176F9B2}" srcId="{21ED7CBE-AB5D-438B-A836-9E249F1CA120}" destId="{869D3D63-66CA-4EAA-8AB1-7C4F646E8333}" srcOrd="1" destOrd="0" parTransId="{C9548FE8-F3FC-4427-8B0C-C5C7E16C5853}" sibTransId="{80791408-40C7-4438-AE85-F3C09E726DFB}"/>
    <dgm:cxn modelId="{A79A030C-7340-45E6-8A65-31FB7F53BDD5}" type="presOf" srcId="{90FB572A-1673-4F14-AD97-88B091C7546F}" destId="{3AED13A8-C05D-469B-83BF-0FF84941CAD8}" srcOrd="0" destOrd="0" presId="urn:microsoft.com/office/officeart/2018/2/layout/IconCircleList"/>
    <dgm:cxn modelId="{31CD160F-0B05-4355-AE93-E737A65C9A03}" type="presOf" srcId="{922399F3-622A-415A-9CE9-E03041302FB4}" destId="{6E277FF1-65D6-496D-95DE-BD72603AB46A}" srcOrd="0" destOrd="0" presId="urn:microsoft.com/office/officeart/2018/2/layout/IconCircleList"/>
    <dgm:cxn modelId="{21762512-2F20-4A26-918A-411EB6AA07F2}" srcId="{21ED7CBE-AB5D-438B-A836-9E249F1CA120}" destId="{7D39BD44-17AD-4F5D-AFD5-77397F17DDC2}" srcOrd="2" destOrd="0" parTransId="{D73C4F04-3F58-4964-9897-A06B2C7E6328}" sibTransId="{85990A64-3EC7-4472-9E62-9C80E5681223}"/>
    <dgm:cxn modelId="{2E59731B-6B23-42AF-902B-B0E2F657EB55}" type="presOf" srcId="{7D39BD44-17AD-4F5D-AFD5-77397F17DDC2}" destId="{708593C3-74CC-47ED-A34C-76C685D79B43}" srcOrd="0" destOrd="0" presId="urn:microsoft.com/office/officeart/2018/2/layout/IconCircleList"/>
    <dgm:cxn modelId="{A4B31520-889C-42A9-BA1E-87305DD81B1E}" type="presOf" srcId="{325BD606-0497-4C1F-B5B4-697FCEEBDF73}" destId="{4AFDFB4D-CC40-4F19-9FF0-E9D1C4CAB981}" srcOrd="0" destOrd="0" presId="urn:microsoft.com/office/officeart/2018/2/layout/IconCircleList"/>
    <dgm:cxn modelId="{910D5E2C-5180-43F4-9217-7947E7974121}" srcId="{21ED7CBE-AB5D-438B-A836-9E249F1CA120}" destId="{325BD606-0497-4C1F-B5B4-697FCEEBDF73}" srcOrd="6" destOrd="0" parTransId="{C47F0A62-CF0C-4CE3-A3BC-9FD332B79018}" sibTransId="{E5699576-5B94-46FF-B17C-CE03D3EB238C}"/>
    <dgm:cxn modelId="{8746D432-3193-40C9-BD81-F8DDAE838754}" type="presOf" srcId="{7B23431A-98E5-493D-A4C8-C18ED06D9AAD}" destId="{6A936D0C-758D-4672-A268-B97AD83B902B}" srcOrd="0" destOrd="0" presId="urn:microsoft.com/office/officeart/2018/2/layout/IconCircleList"/>
    <dgm:cxn modelId="{96180634-21D5-40C5-A1A3-89027053E741}" srcId="{21ED7CBE-AB5D-438B-A836-9E249F1CA120}" destId="{066CB12F-97EC-45AC-9B50-E9AB1FE17FC9}" srcOrd="7" destOrd="0" parTransId="{CACEA63F-5283-4666-99A1-E32FC6FDFFDB}" sibTransId="{52C771E7-FD5A-4AFD-AF1F-B98FECEA3B0C}"/>
    <dgm:cxn modelId="{22DD1C40-D667-4179-85F4-D753915BAF98}" type="presOf" srcId="{066CB12F-97EC-45AC-9B50-E9AB1FE17FC9}" destId="{5B657D87-F285-4DDD-97F6-339DF224E4CB}" srcOrd="0" destOrd="0" presId="urn:microsoft.com/office/officeart/2018/2/layout/IconCircleList"/>
    <dgm:cxn modelId="{C305EB40-6E4E-45E1-96E7-C7AF41581EAD}" srcId="{21ED7CBE-AB5D-438B-A836-9E249F1CA120}" destId="{922399F3-622A-415A-9CE9-E03041302FB4}" srcOrd="4" destOrd="0" parTransId="{E16B96CF-7D7C-42A3-A927-B1309B8CF9C3}" sibTransId="{7D023717-CAD6-4E04-B146-F67383F6A674}"/>
    <dgm:cxn modelId="{33AA3F45-E658-4BA9-BB86-F0624BBF2E22}" type="presOf" srcId="{869D3D63-66CA-4EAA-8AB1-7C4F646E8333}" destId="{7D0474D8-DEE6-4D03-9C1A-0F436B4CC2E3}" srcOrd="0" destOrd="0" presId="urn:microsoft.com/office/officeart/2018/2/layout/IconCircleList"/>
    <dgm:cxn modelId="{E56CF049-8730-4B8F-ACB4-AE350E615B21}" type="presOf" srcId="{B05061F4-940C-4979-BE3F-DA4E8C7BA452}" destId="{481FE2CE-4923-4E6F-8FFC-2658F1DB538D}" srcOrd="0" destOrd="0" presId="urn:microsoft.com/office/officeart/2018/2/layout/IconCircleList"/>
    <dgm:cxn modelId="{DE5BF56A-DE1A-4F97-B3ED-8608CCBD9431}" type="presOf" srcId="{F640F9CF-2504-4559-979A-DF14F8D929D7}" destId="{41D22768-258E-4B2F-81CD-9F11D7FFF4AF}" srcOrd="0" destOrd="0" presId="urn:microsoft.com/office/officeart/2018/2/layout/IconCircleList"/>
    <dgm:cxn modelId="{0AEE226B-9014-4263-B02C-C69AE73F89D9}" type="presOf" srcId="{7B929455-E0B8-445F-A622-EA4CC2D64600}" destId="{0B41ED6A-3FF4-496F-8323-D8DEAA1B7D70}" srcOrd="0" destOrd="0" presId="urn:microsoft.com/office/officeart/2018/2/layout/IconCircleList"/>
    <dgm:cxn modelId="{DAF15E51-7277-4828-8F1F-12777941E61D}" type="presOf" srcId="{8B47C4FC-6ABF-421E-B73C-2AF0D4E377F5}" destId="{686AC547-71F1-4FFF-8B08-0C8C132F4863}" srcOrd="0" destOrd="0" presId="urn:microsoft.com/office/officeart/2018/2/layout/IconCircleList"/>
    <dgm:cxn modelId="{7D11F19A-03DB-4FA0-837A-3122BE797F14}" type="presOf" srcId="{7D023717-CAD6-4E04-B146-F67383F6A674}" destId="{444B093F-DC89-4B37-ADA7-DA84CF7C5CF7}" srcOrd="0" destOrd="0" presId="urn:microsoft.com/office/officeart/2018/2/layout/IconCircleList"/>
    <dgm:cxn modelId="{68B247AC-60B5-4FD3-A5A0-C172125F668F}" srcId="{21ED7CBE-AB5D-438B-A836-9E249F1CA120}" destId="{90FB572A-1673-4F14-AD97-88B091C7546F}" srcOrd="5" destOrd="0" parTransId="{2BAA2F0F-5484-4930-AF6C-A3257489842C}" sibTransId="{7B929455-E0B8-445F-A622-EA4CC2D64600}"/>
    <dgm:cxn modelId="{F643F4CB-00C4-44D1-BA74-BE1197D2FE73}" type="presOf" srcId="{21ED7CBE-AB5D-438B-A836-9E249F1CA120}" destId="{DC284363-DFAC-4FA0-94CD-FB4988E22FDA}" srcOrd="0" destOrd="0" presId="urn:microsoft.com/office/officeart/2018/2/layout/IconCircleList"/>
    <dgm:cxn modelId="{553BA1CE-F82C-4C90-A3B5-75023B9719CB}" type="presOf" srcId="{80791408-40C7-4438-AE85-F3C09E726DFB}" destId="{FEAB54CC-3A8B-43E4-82D4-C596EDDFBB4C}" srcOrd="0" destOrd="0" presId="urn:microsoft.com/office/officeart/2018/2/layout/IconCircleList"/>
    <dgm:cxn modelId="{C2D5ECD5-87EB-48EC-A92D-9C6BA9D35BF9}" srcId="{21ED7CBE-AB5D-438B-A836-9E249F1CA120}" destId="{F640F9CF-2504-4559-979A-DF14F8D929D7}" srcOrd="3" destOrd="0" parTransId="{9E9D1E01-0F84-40D1-964E-E4001904A5FE}" sibTransId="{8B47C4FC-6ABF-421E-B73C-2AF0D4E377F5}"/>
    <dgm:cxn modelId="{EBD5A2FB-8059-4382-8DD1-4C18B57CAFF1}" srcId="{21ED7CBE-AB5D-438B-A836-9E249F1CA120}" destId="{7B23431A-98E5-493D-A4C8-C18ED06D9AAD}" srcOrd="0" destOrd="0" parTransId="{C38FD7B4-DCE4-4651-A813-7F6B90F7A060}" sibTransId="{B05061F4-940C-4979-BE3F-DA4E8C7BA452}"/>
    <dgm:cxn modelId="{106BB5FF-25F2-4E88-A588-8ACCBF159CFE}" type="presOf" srcId="{E5699576-5B94-46FF-B17C-CE03D3EB238C}" destId="{E6A2D54A-D588-4C90-9F3A-971D6B559E4E}" srcOrd="0" destOrd="0" presId="urn:microsoft.com/office/officeart/2018/2/layout/IconCircleList"/>
    <dgm:cxn modelId="{5DA09E75-F00A-4D6D-885E-DEC652CFAA6B}" type="presParOf" srcId="{DC284363-DFAC-4FA0-94CD-FB4988E22FDA}" destId="{E9339955-3BF4-4177-9F31-E836429F27FF}" srcOrd="0" destOrd="0" presId="urn:microsoft.com/office/officeart/2018/2/layout/IconCircleList"/>
    <dgm:cxn modelId="{83F3865F-2AD5-4170-B182-D837580694BB}" type="presParOf" srcId="{E9339955-3BF4-4177-9F31-E836429F27FF}" destId="{83F5B410-A804-45A8-85E5-82F0FE9BC688}" srcOrd="0" destOrd="0" presId="urn:microsoft.com/office/officeart/2018/2/layout/IconCircleList"/>
    <dgm:cxn modelId="{6F68182C-49CB-42D1-91A9-C57C5F3507FD}" type="presParOf" srcId="{83F5B410-A804-45A8-85E5-82F0FE9BC688}" destId="{FCC7954D-562B-40BF-BDAF-69AB4B24A21F}" srcOrd="0" destOrd="0" presId="urn:microsoft.com/office/officeart/2018/2/layout/IconCircleList"/>
    <dgm:cxn modelId="{5212CDC1-EB7E-4EE3-AB27-430E034F7224}" type="presParOf" srcId="{83F5B410-A804-45A8-85E5-82F0FE9BC688}" destId="{DE5807B5-648C-4312-92F1-2E7A611E760B}" srcOrd="1" destOrd="0" presId="urn:microsoft.com/office/officeart/2018/2/layout/IconCircleList"/>
    <dgm:cxn modelId="{C53ED933-B296-4B3F-AA65-49E68A838802}" type="presParOf" srcId="{83F5B410-A804-45A8-85E5-82F0FE9BC688}" destId="{E0F776B7-BA7B-4DE9-801B-EC854ADF019D}" srcOrd="2" destOrd="0" presId="urn:microsoft.com/office/officeart/2018/2/layout/IconCircleList"/>
    <dgm:cxn modelId="{E3233D21-EB09-4ABD-ABC7-59A8AD4E24CF}" type="presParOf" srcId="{83F5B410-A804-45A8-85E5-82F0FE9BC688}" destId="{6A936D0C-758D-4672-A268-B97AD83B902B}" srcOrd="3" destOrd="0" presId="urn:microsoft.com/office/officeart/2018/2/layout/IconCircleList"/>
    <dgm:cxn modelId="{4E22DF40-C7F3-466C-AA3E-CCC86B6C9610}" type="presParOf" srcId="{E9339955-3BF4-4177-9F31-E836429F27FF}" destId="{481FE2CE-4923-4E6F-8FFC-2658F1DB538D}" srcOrd="1" destOrd="0" presId="urn:microsoft.com/office/officeart/2018/2/layout/IconCircleList"/>
    <dgm:cxn modelId="{5051F431-1594-4EE1-990E-3E98409465E0}" type="presParOf" srcId="{E9339955-3BF4-4177-9F31-E836429F27FF}" destId="{225CA8B6-5E4A-4A52-A700-A72875F31B8E}" srcOrd="2" destOrd="0" presId="urn:microsoft.com/office/officeart/2018/2/layout/IconCircleList"/>
    <dgm:cxn modelId="{5F9729FE-2E22-4F14-A1B1-304ADF5DC4CE}" type="presParOf" srcId="{225CA8B6-5E4A-4A52-A700-A72875F31B8E}" destId="{B2CEFCB1-FE52-4C20-AB20-511B99310687}" srcOrd="0" destOrd="0" presId="urn:microsoft.com/office/officeart/2018/2/layout/IconCircleList"/>
    <dgm:cxn modelId="{CC0284F7-370A-4DB7-AA0F-93B7B16788C1}" type="presParOf" srcId="{225CA8B6-5E4A-4A52-A700-A72875F31B8E}" destId="{51814888-680B-41E3-AEB4-3810926582F3}" srcOrd="1" destOrd="0" presId="urn:microsoft.com/office/officeart/2018/2/layout/IconCircleList"/>
    <dgm:cxn modelId="{FB07CD97-314E-4D58-B7D3-5C2D5A4D6F90}" type="presParOf" srcId="{225CA8B6-5E4A-4A52-A700-A72875F31B8E}" destId="{03F980CD-AB5E-4C20-8F4E-90FDB9928FA2}" srcOrd="2" destOrd="0" presId="urn:microsoft.com/office/officeart/2018/2/layout/IconCircleList"/>
    <dgm:cxn modelId="{7FCF2490-0E53-4171-9180-36852F979844}" type="presParOf" srcId="{225CA8B6-5E4A-4A52-A700-A72875F31B8E}" destId="{7D0474D8-DEE6-4D03-9C1A-0F436B4CC2E3}" srcOrd="3" destOrd="0" presId="urn:microsoft.com/office/officeart/2018/2/layout/IconCircleList"/>
    <dgm:cxn modelId="{6B0A0EF3-2038-47B7-B373-79DFE9F68311}" type="presParOf" srcId="{E9339955-3BF4-4177-9F31-E836429F27FF}" destId="{FEAB54CC-3A8B-43E4-82D4-C596EDDFBB4C}" srcOrd="3" destOrd="0" presId="urn:microsoft.com/office/officeart/2018/2/layout/IconCircleList"/>
    <dgm:cxn modelId="{AF71E6FE-3E94-4C60-85B2-527B710B817A}" type="presParOf" srcId="{E9339955-3BF4-4177-9F31-E836429F27FF}" destId="{EE5D2EDD-93CF-47BF-AF71-57AEC05441CD}" srcOrd="4" destOrd="0" presId="urn:microsoft.com/office/officeart/2018/2/layout/IconCircleList"/>
    <dgm:cxn modelId="{443DC0EB-28C1-445E-B737-AA1D79F03574}" type="presParOf" srcId="{EE5D2EDD-93CF-47BF-AF71-57AEC05441CD}" destId="{30E2F0C5-BD2F-4F2B-9A6C-A18543138AD9}" srcOrd="0" destOrd="0" presId="urn:microsoft.com/office/officeart/2018/2/layout/IconCircleList"/>
    <dgm:cxn modelId="{B047B1CF-C83E-4776-ABDE-5D56364773C7}" type="presParOf" srcId="{EE5D2EDD-93CF-47BF-AF71-57AEC05441CD}" destId="{CFAB0148-A5ED-4840-90A9-1C45333ECB76}" srcOrd="1" destOrd="0" presId="urn:microsoft.com/office/officeart/2018/2/layout/IconCircleList"/>
    <dgm:cxn modelId="{315BA6EC-6707-4353-8185-49B915F829BA}" type="presParOf" srcId="{EE5D2EDD-93CF-47BF-AF71-57AEC05441CD}" destId="{784B06E4-E22F-4E44-ABFC-D64B4943258C}" srcOrd="2" destOrd="0" presId="urn:microsoft.com/office/officeart/2018/2/layout/IconCircleList"/>
    <dgm:cxn modelId="{1A433D52-3EC8-4560-9FAB-D2074AD91E39}" type="presParOf" srcId="{EE5D2EDD-93CF-47BF-AF71-57AEC05441CD}" destId="{708593C3-74CC-47ED-A34C-76C685D79B43}" srcOrd="3" destOrd="0" presId="urn:microsoft.com/office/officeart/2018/2/layout/IconCircleList"/>
    <dgm:cxn modelId="{DA138B27-B5D4-4AAB-B503-6573B07EDB34}" type="presParOf" srcId="{E9339955-3BF4-4177-9F31-E836429F27FF}" destId="{0D0C469B-7ECF-47D3-B553-749648E755EC}" srcOrd="5" destOrd="0" presId="urn:microsoft.com/office/officeart/2018/2/layout/IconCircleList"/>
    <dgm:cxn modelId="{340EFB7A-4D65-4B3F-88B9-F7BB717C0C0C}" type="presParOf" srcId="{E9339955-3BF4-4177-9F31-E836429F27FF}" destId="{B7DC0E73-B35E-46ED-B3CB-F8A18DEE14B0}" srcOrd="6" destOrd="0" presId="urn:microsoft.com/office/officeart/2018/2/layout/IconCircleList"/>
    <dgm:cxn modelId="{3DD8487B-A0CE-4877-A433-D4D36EDDC743}" type="presParOf" srcId="{B7DC0E73-B35E-46ED-B3CB-F8A18DEE14B0}" destId="{F0981385-2E12-43F1-B321-382BCAD65A16}" srcOrd="0" destOrd="0" presId="urn:microsoft.com/office/officeart/2018/2/layout/IconCircleList"/>
    <dgm:cxn modelId="{AB44E227-B5C1-4B86-864C-B769C2284DC3}" type="presParOf" srcId="{B7DC0E73-B35E-46ED-B3CB-F8A18DEE14B0}" destId="{DE640B44-6623-474A-BA15-4A01693B53FB}" srcOrd="1" destOrd="0" presId="urn:microsoft.com/office/officeart/2018/2/layout/IconCircleList"/>
    <dgm:cxn modelId="{568F637A-E6F4-4FC6-922A-2B72AC6338E9}" type="presParOf" srcId="{B7DC0E73-B35E-46ED-B3CB-F8A18DEE14B0}" destId="{503A3BF6-EB95-47B5-B8EE-78A1534F10CB}" srcOrd="2" destOrd="0" presId="urn:microsoft.com/office/officeart/2018/2/layout/IconCircleList"/>
    <dgm:cxn modelId="{06F3617F-2DD7-4C85-9CC0-230E0A58D76C}" type="presParOf" srcId="{B7DC0E73-B35E-46ED-B3CB-F8A18DEE14B0}" destId="{41D22768-258E-4B2F-81CD-9F11D7FFF4AF}" srcOrd="3" destOrd="0" presId="urn:microsoft.com/office/officeart/2018/2/layout/IconCircleList"/>
    <dgm:cxn modelId="{18BDBB6C-847F-440C-9B36-FF5EB728CB63}" type="presParOf" srcId="{E9339955-3BF4-4177-9F31-E836429F27FF}" destId="{686AC547-71F1-4FFF-8B08-0C8C132F4863}" srcOrd="7" destOrd="0" presId="urn:microsoft.com/office/officeart/2018/2/layout/IconCircleList"/>
    <dgm:cxn modelId="{2258D62A-98E5-4127-AF7B-F17E15290643}" type="presParOf" srcId="{E9339955-3BF4-4177-9F31-E836429F27FF}" destId="{F189A705-7F17-450C-91B7-3FD07B42F777}" srcOrd="8" destOrd="0" presId="urn:microsoft.com/office/officeart/2018/2/layout/IconCircleList"/>
    <dgm:cxn modelId="{033C6745-0608-4E55-9356-A112B86A6CE4}" type="presParOf" srcId="{F189A705-7F17-450C-91B7-3FD07B42F777}" destId="{50EC5C60-E3B8-4C1E-AF75-8FAFA96A0CCD}" srcOrd="0" destOrd="0" presId="urn:microsoft.com/office/officeart/2018/2/layout/IconCircleList"/>
    <dgm:cxn modelId="{5A2DDE68-54C4-412D-9B08-EAD25DEFE39F}" type="presParOf" srcId="{F189A705-7F17-450C-91B7-3FD07B42F777}" destId="{9F76C80F-1724-41A7-8952-CDD5C76C732C}" srcOrd="1" destOrd="0" presId="urn:microsoft.com/office/officeart/2018/2/layout/IconCircleList"/>
    <dgm:cxn modelId="{5F4C9821-DF83-42CA-BD8D-BA75E1AC696F}" type="presParOf" srcId="{F189A705-7F17-450C-91B7-3FD07B42F777}" destId="{23028C87-C316-43B9-858E-B401AB842E3B}" srcOrd="2" destOrd="0" presId="urn:microsoft.com/office/officeart/2018/2/layout/IconCircleList"/>
    <dgm:cxn modelId="{94E1075C-68FE-41D1-87EB-1FB1378CD487}" type="presParOf" srcId="{F189A705-7F17-450C-91B7-3FD07B42F777}" destId="{6E277FF1-65D6-496D-95DE-BD72603AB46A}" srcOrd="3" destOrd="0" presId="urn:microsoft.com/office/officeart/2018/2/layout/IconCircleList"/>
    <dgm:cxn modelId="{D72460C7-B41C-4610-A490-83265ED1ACBE}" type="presParOf" srcId="{E9339955-3BF4-4177-9F31-E836429F27FF}" destId="{444B093F-DC89-4B37-ADA7-DA84CF7C5CF7}" srcOrd="9" destOrd="0" presId="urn:microsoft.com/office/officeart/2018/2/layout/IconCircleList"/>
    <dgm:cxn modelId="{0BBA2EA2-E984-4865-84B3-055D8B912BA7}" type="presParOf" srcId="{E9339955-3BF4-4177-9F31-E836429F27FF}" destId="{5E5DA196-00E2-4770-B603-78B4082F89ED}" srcOrd="10" destOrd="0" presId="urn:microsoft.com/office/officeart/2018/2/layout/IconCircleList"/>
    <dgm:cxn modelId="{D0A6FDB2-68B2-4D80-9842-33B909E91BF2}" type="presParOf" srcId="{5E5DA196-00E2-4770-B603-78B4082F89ED}" destId="{E3F86251-1D49-4206-81AA-5E8E02935095}" srcOrd="0" destOrd="0" presId="urn:microsoft.com/office/officeart/2018/2/layout/IconCircleList"/>
    <dgm:cxn modelId="{AF511D86-E61E-407B-BFF2-955C4D8AFAF8}" type="presParOf" srcId="{5E5DA196-00E2-4770-B603-78B4082F89ED}" destId="{9E24F6DB-3645-46BD-BDE1-6A09EE422E45}" srcOrd="1" destOrd="0" presId="urn:microsoft.com/office/officeart/2018/2/layout/IconCircleList"/>
    <dgm:cxn modelId="{289EC6DE-117C-4875-B4C4-F795C6949449}" type="presParOf" srcId="{5E5DA196-00E2-4770-B603-78B4082F89ED}" destId="{A48948A8-2C90-4044-A80D-16494592E472}" srcOrd="2" destOrd="0" presId="urn:microsoft.com/office/officeart/2018/2/layout/IconCircleList"/>
    <dgm:cxn modelId="{B153285B-BF8B-4249-A0C4-7B41A17F9569}" type="presParOf" srcId="{5E5DA196-00E2-4770-B603-78B4082F89ED}" destId="{3AED13A8-C05D-469B-83BF-0FF84941CAD8}" srcOrd="3" destOrd="0" presId="urn:microsoft.com/office/officeart/2018/2/layout/IconCircleList"/>
    <dgm:cxn modelId="{8BDACDB3-B7BF-4165-BA42-223F40135633}" type="presParOf" srcId="{E9339955-3BF4-4177-9F31-E836429F27FF}" destId="{0B41ED6A-3FF4-496F-8323-D8DEAA1B7D70}" srcOrd="11" destOrd="0" presId="urn:microsoft.com/office/officeart/2018/2/layout/IconCircleList"/>
    <dgm:cxn modelId="{3F21FDD9-8A20-433E-821F-8CDAF1F03D1C}" type="presParOf" srcId="{E9339955-3BF4-4177-9F31-E836429F27FF}" destId="{CF32A4A4-C469-4C5B-9643-94D31541A0F9}" srcOrd="12" destOrd="0" presId="urn:microsoft.com/office/officeart/2018/2/layout/IconCircleList"/>
    <dgm:cxn modelId="{9E6DAB1C-C1A3-4A23-9907-5066AB9DFD10}" type="presParOf" srcId="{CF32A4A4-C469-4C5B-9643-94D31541A0F9}" destId="{3D1D897C-740D-4A9B-ABCB-A3ACBF4A75DC}" srcOrd="0" destOrd="0" presId="urn:microsoft.com/office/officeart/2018/2/layout/IconCircleList"/>
    <dgm:cxn modelId="{7864796F-041D-4457-AEE1-F0B3D9432D64}" type="presParOf" srcId="{CF32A4A4-C469-4C5B-9643-94D31541A0F9}" destId="{EDAB33BE-86FF-455C-9858-469B5EE1CD06}" srcOrd="1" destOrd="0" presId="urn:microsoft.com/office/officeart/2018/2/layout/IconCircleList"/>
    <dgm:cxn modelId="{566C6361-F579-4F7F-A124-88113DA2641C}" type="presParOf" srcId="{CF32A4A4-C469-4C5B-9643-94D31541A0F9}" destId="{B41D95AF-5CE5-41F8-BDEE-F5E00F265D84}" srcOrd="2" destOrd="0" presId="urn:microsoft.com/office/officeart/2018/2/layout/IconCircleList"/>
    <dgm:cxn modelId="{0DAD441F-87DA-4DC9-824C-A4EF55F44D72}" type="presParOf" srcId="{CF32A4A4-C469-4C5B-9643-94D31541A0F9}" destId="{4AFDFB4D-CC40-4F19-9FF0-E9D1C4CAB981}" srcOrd="3" destOrd="0" presId="urn:microsoft.com/office/officeart/2018/2/layout/IconCircleList"/>
    <dgm:cxn modelId="{A310AE24-8BE4-4B14-8112-A9E0738A6499}" type="presParOf" srcId="{E9339955-3BF4-4177-9F31-E836429F27FF}" destId="{E6A2D54A-D588-4C90-9F3A-971D6B559E4E}" srcOrd="13" destOrd="0" presId="urn:microsoft.com/office/officeart/2018/2/layout/IconCircleList"/>
    <dgm:cxn modelId="{22D65252-27B8-437A-87D1-BBE873F1ED79}" type="presParOf" srcId="{E9339955-3BF4-4177-9F31-E836429F27FF}" destId="{598D0951-33A2-4172-8E27-EE37208E1FC0}" srcOrd="14" destOrd="0" presId="urn:microsoft.com/office/officeart/2018/2/layout/IconCircleList"/>
    <dgm:cxn modelId="{D5C7F371-194E-492D-8503-9375C7F0C2F4}" type="presParOf" srcId="{598D0951-33A2-4172-8E27-EE37208E1FC0}" destId="{0605CB27-5184-481E-922D-2B68EC8713F9}" srcOrd="0" destOrd="0" presId="urn:microsoft.com/office/officeart/2018/2/layout/IconCircleList"/>
    <dgm:cxn modelId="{119F89B2-6553-4B75-BA3F-1160911A76DC}" type="presParOf" srcId="{598D0951-33A2-4172-8E27-EE37208E1FC0}" destId="{550D632D-4264-45AC-A6BB-9897A5CDB557}" srcOrd="1" destOrd="0" presId="urn:microsoft.com/office/officeart/2018/2/layout/IconCircleList"/>
    <dgm:cxn modelId="{423527E7-95DF-4091-A382-C4AD03E3C46C}" type="presParOf" srcId="{598D0951-33A2-4172-8E27-EE37208E1FC0}" destId="{31130CFE-41B5-441C-89CA-9F49D344D540}" srcOrd="2" destOrd="0" presId="urn:microsoft.com/office/officeart/2018/2/layout/IconCircleList"/>
    <dgm:cxn modelId="{8C0C027D-95F9-40BB-8D4F-DA06442C9C10}" type="presParOf" srcId="{598D0951-33A2-4172-8E27-EE37208E1FC0}" destId="{5B657D87-F285-4DDD-97F6-339DF224E4C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8EE2C-906D-4EAC-8121-CC532B0F248D}">
      <dsp:nvSpPr>
        <dsp:cNvPr id="0" name=""/>
        <dsp:cNvSpPr/>
      </dsp:nvSpPr>
      <dsp:spPr>
        <a:xfrm>
          <a:off x="212335" y="371554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24277-9EA6-4853-BEFB-F1855BD0E770}">
      <dsp:nvSpPr>
        <dsp:cNvPr id="0" name=""/>
        <dsp:cNvSpPr/>
      </dsp:nvSpPr>
      <dsp:spPr>
        <a:xfrm>
          <a:off x="492877" y="652096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FDCBE-A136-4D85-A099-AEA4DC88F956}">
      <dsp:nvSpPr>
        <dsp:cNvPr id="0" name=""/>
        <dsp:cNvSpPr/>
      </dsp:nvSpPr>
      <dsp:spPr>
        <a:xfrm>
          <a:off x="1834517" y="371554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 dirty="0"/>
            <a:t>Policy on the Prevention and Management of Work-related Stress</a:t>
          </a:r>
          <a:endParaRPr lang="en-US" sz="2300" b="0" kern="1200" dirty="0"/>
        </a:p>
      </dsp:txBody>
      <dsp:txXfrm>
        <a:off x="1834517" y="371554"/>
        <a:ext cx="3148942" cy="1335915"/>
      </dsp:txXfrm>
    </dsp:sp>
    <dsp:sp modelId="{44CB3687-08FA-4FD1-810B-E4FC398D6639}">
      <dsp:nvSpPr>
        <dsp:cNvPr id="0" name=""/>
        <dsp:cNvSpPr/>
      </dsp:nvSpPr>
      <dsp:spPr>
        <a:xfrm>
          <a:off x="5532139" y="371554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7AC0E-1F5E-4F74-A6AA-B27575E4E36A}">
      <dsp:nvSpPr>
        <dsp:cNvPr id="0" name=""/>
        <dsp:cNvSpPr/>
      </dsp:nvSpPr>
      <dsp:spPr>
        <a:xfrm>
          <a:off x="5812681" y="652096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2E2DD-7027-4F76-ACA6-5B29AB20F910}">
      <dsp:nvSpPr>
        <dsp:cNvPr id="0" name=""/>
        <dsp:cNvSpPr/>
      </dsp:nvSpPr>
      <dsp:spPr>
        <a:xfrm>
          <a:off x="7154322" y="371554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H&amp;S Basics eLearning </a:t>
          </a:r>
          <a:r>
            <a:rPr lang="en-GB" sz="2300" kern="1200"/>
            <a:t>(10 </a:t>
          </a:r>
          <a:r>
            <a:rPr lang="en-GB" sz="2300" kern="1200" dirty="0"/>
            <a:t>April 2026)</a:t>
          </a:r>
          <a:endParaRPr lang="en-US" sz="2300" kern="1200" dirty="0"/>
        </a:p>
      </dsp:txBody>
      <dsp:txXfrm>
        <a:off x="7154322" y="371554"/>
        <a:ext cx="3148942" cy="1335915"/>
      </dsp:txXfrm>
    </dsp:sp>
    <dsp:sp modelId="{55B95677-5894-46D1-AAF3-9FA0E3E59D73}">
      <dsp:nvSpPr>
        <dsp:cNvPr id="0" name=""/>
        <dsp:cNvSpPr/>
      </dsp:nvSpPr>
      <dsp:spPr>
        <a:xfrm>
          <a:off x="212335" y="2406915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4A4DF-A108-4A63-A5F5-2B059B85EFBC}">
      <dsp:nvSpPr>
        <dsp:cNvPr id="0" name=""/>
        <dsp:cNvSpPr/>
      </dsp:nvSpPr>
      <dsp:spPr>
        <a:xfrm>
          <a:off x="492877" y="2687457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39402-50A5-41FA-A7EC-8733B84EEAAC}">
      <dsp:nvSpPr>
        <dsp:cNvPr id="0" name=""/>
        <dsp:cNvSpPr/>
      </dsp:nvSpPr>
      <dsp:spPr>
        <a:xfrm>
          <a:off x="1834517" y="2406915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Fire Safety</a:t>
          </a:r>
          <a:endParaRPr lang="en-US" sz="2300" kern="1200"/>
        </a:p>
      </dsp:txBody>
      <dsp:txXfrm>
        <a:off x="1834517" y="2406915"/>
        <a:ext cx="3148942" cy="1335915"/>
      </dsp:txXfrm>
    </dsp:sp>
    <dsp:sp modelId="{BC64D077-7226-4AB9-AAC9-A219CE95BE07}">
      <dsp:nvSpPr>
        <dsp:cNvPr id="0" name=""/>
        <dsp:cNvSpPr/>
      </dsp:nvSpPr>
      <dsp:spPr>
        <a:xfrm>
          <a:off x="5532139" y="2406915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39929-53E4-416D-8B4C-5CF87DFB45BA}">
      <dsp:nvSpPr>
        <dsp:cNvPr id="0" name=""/>
        <dsp:cNvSpPr/>
      </dsp:nvSpPr>
      <dsp:spPr>
        <a:xfrm>
          <a:off x="5812681" y="2687457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1FAF8-4CE0-4473-B296-7FB710B6AB2F}">
      <dsp:nvSpPr>
        <dsp:cNvPr id="0" name=""/>
        <dsp:cNvSpPr/>
      </dsp:nvSpPr>
      <dsp:spPr>
        <a:xfrm>
          <a:off x="7154322" y="2406915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Compliance with the Chemical Weapons Act</a:t>
          </a:r>
          <a:endParaRPr lang="en-US" sz="2300" kern="1200"/>
        </a:p>
      </dsp:txBody>
      <dsp:txXfrm>
        <a:off x="7154322" y="2406915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D49A-FB14-48B9-8206-9B0B098E165C}">
      <dsp:nvSpPr>
        <dsp:cNvPr id="0" name=""/>
        <dsp:cNvSpPr/>
      </dsp:nvSpPr>
      <dsp:spPr>
        <a:xfrm>
          <a:off x="0" y="502"/>
          <a:ext cx="10515600" cy="117525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0E4D3-816F-4725-8C8E-3316E2223E02}">
      <dsp:nvSpPr>
        <dsp:cNvPr id="0" name=""/>
        <dsp:cNvSpPr/>
      </dsp:nvSpPr>
      <dsp:spPr>
        <a:xfrm>
          <a:off x="365784" y="234114"/>
          <a:ext cx="646388" cy="646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7A042-1ACA-4D74-BF54-3CD3432BD0B8}">
      <dsp:nvSpPr>
        <dsp:cNvPr id="0" name=""/>
        <dsp:cNvSpPr/>
      </dsp:nvSpPr>
      <dsp:spPr>
        <a:xfrm>
          <a:off x="1357415" y="502"/>
          <a:ext cx="9158184" cy="117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81" tIns="124381" rIns="124381" bIns="12438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i="0" kern="1200" dirty="0"/>
            <a:t>‘The adverse reaction people have to excessive pressures or other types of demand placed on them.’ </a:t>
          </a:r>
          <a:r>
            <a:rPr lang="en-GB" sz="2300" i="1" kern="1200" dirty="0"/>
            <a:t>(Health and Safety Executive)</a:t>
          </a:r>
          <a:endParaRPr lang="en-US" sz="2300" i="1" kern="1200" dirty="0"/>
        </a:p>
      </dsp:txBody>
      <dsp:txXfrm>
        <a:off x="1357415" y="502"/>
        <a:ext cx="9158184" cy="1175251"/>
      </dsp:txXfrm>
    </dsp:sp>
    <dsp:sp modelId="{3BC1A90C-ADE5-4FA3-A7CB-FBE0E5B41D11}">
      <dsp:nvSpPr>
        <dsp:cNvPr id="0" name=""/>
        <dsp:cNvSpPr/>
      </dsp:nvSpPr>
      <dsp:spPr>
        <a:xfrm>
          <a:off x="0" y="1469566"/>
          <a:ext cx="10515600" cy="117525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D4B16-DA2F-42B2-8431-66CA23FFDEDB}">
      <dsp:nvSpPr>
        <dsp:cNvPr id="0" name=""/>
        <dsp:cNvSpPr/>
      </dsp:nvSpPr>
      <dsp:spPr>
        <a:xfrm>
          <a:off x="355513" y="1733998"/>
          <a:ext cx="646388" cy="646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38477-CEE4-4128-A274-17DEDF6A86CB}">
      <dsp:nvSpPr>
        <dsp:cNvPr id="0" name=""/>
        <dsp:cNvSpPr/>
      </dsp:nvSpPr>
      <dsp:spPr>
        <a:xfrm>
          <a:off x="1357415" y="1469566"/>
          <a:ext cx="9158184" cy="117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81" tIns="124381" rIns="124381" bIns="12438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Can be short-term or prolonged</a:t>
          </a:r>
          <a:endParaRPr lang="en-US" sz="2300" kern="1200"/>
        </a:p>
      </dsp:txBody>
      <dsp:txXfrm>
        <a:off x="1357415" y="1469566"/>
        <a:ext cx="9158184" cy="1175251"/>
      </dsp:txXfrm>
    </dsp:sp>
    <dsp:sp modelId="{B9681553-E678-4B41-AE72-DCEB21C63D74}">
      <dsp:nvSpPr>
        <dsp:cNvPr id="0" name=""/>
        <dsp:cNvSpPr/>
      </dsp:nvSpPr>
      <dsp:spPr>
        <a:xfrm>
          <a:off x="0" y="2938631"/>
          <a:ext cx="10515600" cy="117525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2A75D-3F0A-4D80-AB7D-1CA56BE11BCE}">
      <dsp:nvSpPr>
        <dsp:cNvPr id="0" name=""/>
        <dsp:cNvSpPr/>
      </dsp:nvSpPr>
      <dsp:spPr>
        <a:xfrm>
          <a:off x="355513" y="3203062"/>
          <a:ext cx="646388" cy="646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F7514-05C9-4F2D-BFA5-24C4DA8EB2EC}">
      <dsp:nvSpPr>
        <dsp:cNvPr id="0" name=""/>
        <dsp:cNvSpPr/>
      </dsp:nvSpPr>
      <dsp:spPr>
        <a:xfrm>
          <a:off x="1357415" y="2938631"/>
          <a:ext cx="9158184" cy="117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81" tIns="124381" rIns="124381" bIns="12438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Not the same as mental illness, but can lead to mental (and physical) illness if uncontrolled</a:t>
          </a:r>
          <a:endParaRPr lang="en-US" sz="2300" kern="1200" dirty="0"/>
        </a:p>
      </dsp:txBody>
      <dsp:txXfrm>
        <a:off x="1357415" y="2938631"/>
        <a:ext cx="9158184" cy="1175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7954D-562B-40BF-BDAF-69AB4B24A21F}">
      <dsp:nvSpPr>
        <dsp:cNvPr id="0" name=""/>
        <dsp:cNvSpPr/>
      </dsp:nvSpPr>
      <dsp:spPr>
        <a:xfrm>
          <a:off x="82613" y="11878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807B5-648C-4312-92F1-2E7A611E760B}">
      <dsp:nvSpPr>
        <dsp:cNvPr id="0" name=""/>
        <dsp:cNvSpPr/>
      </dsp:nvSpPr>
      <dsp:spPr>
        <a:xfrm>
          <a:off x="271034" y="200299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36D0C-758D-4672-A268-B97AD83B902B}">
      <dsp:nvSpPr>
        <dsp:cNvPr id="0" name=""/>
        <dsp:cNvSpPr/>
      </dsp:nvSpPr>
      <dsp:spPr>
        <a:xfrm>
          <a:off x="1172126" y="1187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Mental Health Awareness eLearning</a:t>
          </a:r>
          <a:endParaRPr lang="en-US" sz="1700" kern="1200"/>
        </a:p>
      </dsp:txBody>
      <dsp:txXfrm>
        <a:off x="1172126" y="11878"/>
        <a:ext cx="2114937" cy="897246"/>
      </dsp:txXfrm>
    </dsp:sp>
    <dsp:sp modelId="{B2CEFCB1-FE52-4C20-AB20-511B99310687}">
      <dsp:nvSpPr>
        <dsp:cNvPr id="0" name=""/>
        <dsp:cNvSpPr/>
      </dsp:nvSpPr>
      <dsp:spPr>
        <a:xfrm>
          <a:off x="3655575" y="11878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14888-680B-41E3-AEB4-3810926582F3}">
      <dsp:nvSpPr>
        <dsp:cNvPr id="0" name=""/>
        <dsp:cNvSpPr/>
      </dsp:nvSpPr>
      <dsp:spPr>
        <a:xfrm>
          <a:off x="3843996" y="200299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474D8-DEE6-4D03-9C1A-0F436B4CC2E3}">
      <dsp:nvSpPr>
        <dsp:cNvPr id="0" name=""/>
        <dsp:cNvSpPr/>
      </dsp:nvSpPr>
      <dsp:spPr>
        <a:xfrm>
          <a:off x="4745088" y="1187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Wellness action plans</a:t>
          </a:r>
          <a:endParaRPr lang="en-US" sz="1700" kern="1200"/>
        </a:p>
      </dsp:txBody>
      <dsp:txXfrm>
        <a:off x="4745088" y="11878"/>
        <a:ext cx="2114937" cy="897246"/>
      </dsp:txXfrm>
    </dsp:sp>
    <dsp:sp modelId="{30E2F0C5-BD2F-4F2B-9A6C-A18543138AD9}">
      <dsp:nvSpPr>
        <dsp:cNvPr id="0" name=""/>
        <dsp:cNvSpPr/>
      </dsp:nvSpPr>
      <dsp:spPr>
        <a:xfrm>
          <a:off x="7228536" y="11878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B0148-A5ED-4840-90A9-1C45333ECB76}">
      <dsp:nvSpPr>
        <dsp:cNvPr id="0" name=""/>
        <dsp:cNvSpPr/>
      </dsp:nvSpPr>
      <dsp:spPr>
        <a:xfrm>
          <a:off x="7416958" y="200299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593C3-74CC-47ED-A34C-76C685D79B43}">
      <dsp:nvSpPr>
        <dsp:cNvPr id="0" name=""/>
        <dsp:cNvSpPr/>
      </dsp:nvSpPr>
      <dsp:spPr>
        <a:xfrm>
          <a:off x="8318049" y="1187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Employee Assistance Programme (spectrum.life)</a:t>
          </a:r>
          <a:endParaRPr lang="en-US" sz="1700" kern="1200"/>
        </a:p>
      </dsp:txBody>
      <dsp:txXfrm>
        <a:off x="8318049" y="11878"/>
        <a:ext cx="2114937" cy="897246"/>
      </dsp:txXfrm>
    </dsp:sp>
    <dsp:sp modelId="{F0981385-2E12-43F1-B321-382BCAD65A16}">
      <dsp:nvSpPr>
        <dsp:cNvPr id="0" name=""/>
        <dsp:cNvSpPr/>
      </dsp:nvSpPr>
      <dsp:spPr>
        <a:xfrm>
          <a:off x="82613" y="1608569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40B44-6623-474A-BA15-4A01693B53FB}">
      <dsp:nvSpPr>
        <dsp:cNvPr id="0" name=""/>
        <dsp:cNvSpPr/>
      </dsp:nvSpPr>
      <dsp:spPr>
        <a:xfrm>
          <a:off x="271034" y="1796991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22768-258E-4B2F-81CD-9F11D7FFF4AF}">
      <dsp:nvSpPr>
        <dsp:cNvPr id="0" name=""/>
        <dsp:cNvSpPr/>
      </dsp:nvSpPr>
      <dsp:spPr>
        <a:xfrm>
          <a:off x="1172126" y="160856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Thriving at Oxford</a:t>
          </a:r>
          <a:endParaRPr lang="en-US" sz="1700" kern="1200"/>
        </a:p>
      </dsp:txBody>
      <dsp:txXfrm>
        <a:off x="1172126" y="1608569"/>
        <a:ext cx="2114937" cy="897246"/>
      </dsp:txXfrm>
    </dsp:sp>
    <dsp:sp modelId="{50EC5C60-E3B8-4C1E-AF75-8FAFA96A0CCD}">
      <dsp:nvSpPr>
        <dsp:cNvPr id="0" name=""/>
        <dsp:cNvSpPr/>
      </dsp:nvSpPr>
      <dsp:spPr>
        <a:xfrm>
          <a:off x="3655575" y="1608569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6C80F-1724-41A7-8952-CDD5C76C732C}">
      <dsp:nvSpPr>
        <dsp:cNvPr id="0" name=""/>
        <dsp:cNvSpPr/>
      </dsp:nvSpPr>
      <dsp:spPr>
        <a:xfrm>
          <a:off x="3843996" y="1796991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77FF1-65D6-496D-95DE-BD72603AB46A}">
      <dsp:nvSpPr>
        <dsp:cNvPr id="0" name=""/>
        <dsp:cNvSpPr/>
      </dsp:nvSpPr>
      <dsp:spPr>
        <a:xfrm>
          <a:off x="4745088" y="160856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Occupational Health</a:t>
          </a:r>
          <a:endParaRPr lang="en-US" sz="1700" kern="1200" dirty="0"/>
        </a:p>
      </dsp:txBody>
      <dsp:txXfrm>
        <a:off x="4745088" y="1608569"/>
        <a:ext cx="2114937" cy="897246"/>
      </dsp:txXfrm>
    </dsp:sp>
    <dsp:sp modelId="{E3F86251-1D49-4206-81AA-5E8E02935095}">
      <dsp:nvSpPr>
        <dsp:cNvPr id="0" name=""/>
        <dsp:cNvSpPr/>
      </dsp:nvSpPr>
      <dsp:spPr>
        <a:xfrm>
          <a:off x="7228536" y="1608569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4F6DB-3645-46BD-BDE1-6A09EE422E45}">
      <dsp:nvSpPr>
        <dsp:cNvPr id="0" name=""/>
        <dsp:cNvSpPr/>
      </dsp:nvSpPr>
      <dsp:spPr>
        <a:xfrm>
          <a:off x="7416958" y="1796991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D13A8-C05D-469B-83BF-0FF84941CAD8}">
      <dsp:nvSpPr>
        <dsp:cNvPr id="0" name=""/>
        <dsp:cNvSpPr/>
      </dsp:nvSpPr>
      <dsp:spPr>
        <a:xfrm>
          <a:off x="8318049" y="160856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RDM Wellbeing at Work website</a:t>
          </a:r>
          <a:endParaRPr lang="en-US" sz="1700" kern="1200" dirty="0"/>
        </a:p>
      </dsp:txBody>
      <dsp:txXfrm>
        <a:off x="8318049" y="1608569"/>
        <a:ext cx="2114937" cy="897246"/>
      </dsp:txXfrm>
    </dsp:sp>
    <dsp:sp modelId="{3D1D897C-740D-4A9B-ABCB-A3ACBF4A75DC}">
      <dsp:nvSpPr>
        <dsp:cNvPr id="0" name=""/>
        <dsp:cNvSpPr/>
      </dsp:nvSpPr>
      <dsp:spPr>
        <a:xfrm>
          <a:off x="1644269" y="3174440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B33BE-86FF-455C-9858-469B5EE1CD06}">
      <dsp:nvSpPr>
        <dsp:cNvPr id="0" name=""/>
        <dsp:cNvSpPr/>
      </dsp:nvSpPr>
      <dsp:spPr>
        <a:xfrm>
          <a:off x="1832695" y="3362859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DFB4D-CC40-4F19-9FF0-E9D1C4CAB981}">
      <dsp:nvSpPr>
        <dsp:cNvPr id="0" name=""/>
        <dsp:cNvSpPr/>
      </dsp:nvSpPr>
      <dsp:spPr>
        <a:xfrm>
          <a:off x="2733816" y="317444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Mental Health Awareness Training for Line Managers</a:t>
          </a:r>
          <a:endParaRPr lang="en-US" sz="1700" kern="1200" dirty="0"/>
        </a:p>
      </dsp:txBody>
      <dsp:txXfrm>
        <a:off x="2733816" y="3174440"/>
        <a:ext cx="2114937" cy="897246"/>
      </dsp:txXfrm>
    </dsp:sp>
    <dsp:sp modelId="{0605CB27-5184-481E-922D-2B68EC8713F9}">
      <dsp:nvSpPr>
        <dsp:cNvPr id="0" name=""/>
        <dsp:cNvSpPr/>
      </dsp:nvSpPr>
      <dsp:spPr>
        <a:xfrm>
          <a:off x="5217231" y="3174440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632D-4264-45AC-A6BB-9897A5CDB557}">
      <dsp:nvSpPr>
        <dsp:cNvPr id="0" name=""/>
        <dsp:cNvSpPr/>
      </dsp:nvSpPr>
      <dsp:spPr>
        <a:xfrm>
          <a:off x="5405657" y="3362859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57D87-F285-4DDD-97F6-339DF224E4CB}">
      <dsp:nvSpPr>
        <dsp:cNvPr id="0" name=""/>
        <dsp:cNvSpPr/>
      </dsp:nvSpPr>
      <dsp:spPr>
        <a:xfrm>
          <a:off x="6471193" y="317444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Confident Manager Series (POD)</a:t>
          </a:r>
          <a:endParaRPr lang="en-US" sz="1700" kern="1200" dirty="0"/>
        </a:p>
      </dsp:txBody>
      <dsp:txXfrm>
        <a:off x="6471193" y="3174440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1038-EFDF-4F6C-BD80-EB76F236FA59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BE8B5-DD6F-4B3A-BBF5-5782A2933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8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7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BE8B5-DD6F-4B3A-BBF5-5782A293312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65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BE8B5-DD6F-4B3A-BBF5-5782A293312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BE8B5-DD6F-4B3A-BBF5-5782A293312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427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BE8B5-DD6F-4B3A-BBF5-5782A293312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09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BE8B5-DD6F-4B3A-BBF5-5782A293312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3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BE8B5-DD6F-4B3A-BBF5-5782A293312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57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BE8B5-DD6F-4B3A-BBF5-5782A293312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0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E8C53-F3E3-455A-AA50-C4C7DEDC87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00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FF926-7A07-4CFD-B8FF-625F4C8211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2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FF926-7A07-4CFD-B8FF-625F4C8211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6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FF926-7A07-4CFD-B8FF-625F4C8211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0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FF926-7A07-4CFD-B8FF-625F4C8211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078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BE8B5-DD6F-4B3A-BBF5-5782A29331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3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43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BE8B5-DD6F-4B3A-BBF5-5782A293312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5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BC10-645E-4434-BB37-6FD4E4DD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AB797-657E-4301-898D-F90D0E318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CFC92-A68F-4803-A31F-81498486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97537-E37F-47FB-83F1-BAAD5D518BFC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FA4E6-163B-4CE3-B219-3EA1B1B2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6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A5E8-691A-44D7-90FF-79F1E19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B8830-2A10-4310-88F1-6A1D41EF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57417-E795-4CC8-8A0A-4374A20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97537-E37F-47FB-83F1-BAAD5D518BFC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ABEE8-1863-4B72-A0A7-1677B55F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4841-A04B-427B-8D81-EE6CD593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894B1-D5AB-4BB7-BB5D-548C3A7A5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6787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CD957-D8D6-4862-8410-2DFA346A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97537-E37F-47FB-83F1-BAAD5D518BFC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0AC0F-1C79-4C37-A373-1EE5E015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3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EC76-C5BA-49DC-9D38-A0CA486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94B7-C8DB-40CD-99CE-4FDF7AFE7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34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15F6C-D71D-43C8-9A43-3AD2C4683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34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842F2-7E36-4DEE-AC39-AE8A0701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97537-E37F-47FB-83F1-BAAD5D518BFC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C5CFD-5B93-49EE-A5CE-A817222E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8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4D9E-1225-4A28-B2BB-CBBC9DE0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D34E9-EBAF-41FD-9E42-C7F1CFDF5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77330-3C42-4110-81A6-446B2A679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53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A07CC-9385-4AF5-8505-8623917EB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A100D-B998-4D9D-A323-E0088FDB3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53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C6FF0-98E6-44FA-BD69-06B06445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97537-E37F-47FB-83F1-BAAD5D518BFC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CE59D-4B42-4F79-857C-B6C75B59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9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06AF-8E7C-4E8B-B58A-7CDD986A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BB933-B551-406B-A758-FE0BDBF3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97537-E37F-47FB-83F1-BAAD5D518BFC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29D3C-D7AC-41CB-BB40-0DA9F1DE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86AB7-1814-4518-9580-0137ED62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97537-E37F-47FB-83F1-BAAD5D518BFC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3F1A2-3523-4DE9-A1BA-8E44213B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9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F900-6147-427B-8367-76B6CFB2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3561A-FCD2-4BD0-8571-39348A1CF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AFE88-2479-4BD1-90E1-4E3BA8E78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DBA94-D07D-4317-8CF4-B4C9F733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97537-E37F-47FB-83F1-BAAD5D518BFC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64037-5225-4948-86F3-63080D2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4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57A7-8D87-4B5F-91A3-5AD13149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209CF-816F-4E23-950A-60BA80D78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4C63-3779-4250-B6E9-AC024C38D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9520D-B063-44A3-94BE-F08E0AAF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97537-E37F-47FB-83F1-BAAD5D518BFC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BF8B3-03A1-4FD8-92F5-4B9E2282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12DEC-1F74-46DD-89EA-41A24CFA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F8A20-C637-4CEB-AD95-C7CAFFBCF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97843F-8FCE-4DBD-B057-FF1D52FE09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636" y="5940010"/>
            <a:ext cx="2175244" cy="8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oxfordnexus.sharepoint.com/sites/OxIntranet-health-safety-wellbeing/SitePages/topic-home.aspx#wellbe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85269-A0CF-42E9-A4FC-BF28870CF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858"/>
          <a:stretch/>
        </p:blipFill>
        <p:spPr>
          <a:xfrm>
            <a:off x="0" y="-387424"/>
            <a:ext cx="12192000" cy="7245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13C61-6D13-46B9-B793-3DF4A732E8F8}"/>
              </a:ext>
            </a:extLst>
          </p:cNvPr>
          <p:cNvSpPr/>
          <p:nvPr/>
        </p:nvSpPr>
        <p:spPr bwMode="auto">
          <a:xfrm>
            <a:off x="4079776" y="4077072"/>
            <a:ext cx="8112224" cy="27809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816" y="4293096"/>
            <a:ext cx="7560332" cy="248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 b="1" dirty="0">
                <a:solidFill>
                  <a:srgbClr val="1C2D6C"/>
                </a:solidFill>
                <a:latin typeface="Verdana" panose="020B0604030504040204" pitchFamily="34" charset="0"/>
              </a:rPr>
              <a:t>RDM Open Forum</a:t>
            </a:r>
            <a:endParaRPr lang="en-US" altLang="en-US" sz="2800" dirty="0">
              <a:solidFill>
                <a:srgbClr val="1C2D6C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sz="2000" i="1">
                <a:latin typeface="Verdana" panose="020B0604030504040204" pitchFamily="34" charset="0"/>
                <a:ea typeface="Verdana" panose="020B0604030504040204" pitchFamily="34" charset="0"/>
              </a:rPr>
              <a:t>24 February 2026, 2.30-4.00pm</a:t>
            </a:r>
            <a:r>
              <a:rPr lang="en-GB" sz="2000" i="1" dirty="0">
                <a:latin typeface="Verdana" panose="020B0604030504040204" pitchFamily="34" charset="0"/>
                <a:ea typeface="Verdana" panose="020B0604030504040204" pitchFamily="34" charset="0"/>
              </a:rPr>
              <a:t>, WIMM Seminar Room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For all staff and students in RDM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Hear from senior managers about new initiatives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Ask questions online or in person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8D4F2-87E1-438E-994F-338BA2F78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0"/>
            <a:ext cx="3224791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4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7A65-CDE2-E0CD-3F8F-4130FF05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73012"/>
          </a:xfrm>
        </p:spPr>
        <p:txBody>
          <a:bodyPr/>
          <a:lstStyle/>
          <a:p>
            <a:r>
              <a:rPr lang="en-GB" dirty="0"/>
              <a:t>How we can contribute</a:t>
            </a:r>
            <a:r>
              <a:rPr lang="en-GB"/>
              <a:t> to prevention 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B46238-EC05-536A-3994-234F22A8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6203"/>
            <a:ext cx="5157787" cy="823912"/>
          </a:xfrm>
        </p:spPr>
        <p:txBody>
          <a:bodyPr>
            <a:normAutofit/>
          </a:bodyPr>
          <a:lstStyle/>
          <a:p>
            <a:r>
              <a:rPr lang="en-GB" sz="2800" dirty="0"/>
              <a:t>Everyone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F586-D1FA-1E48-7A25-8DD7BB0AA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71284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Raise concerns early</a:t>
            </a:r>
          </a:p>
          <a:p>
            <a:r>
              <a:rPr lang="en-GB" dirty="0"/>
              <a:t>Engage in constructive conversations</a:t>
            </a:r>
          </a:p>
          <a:p>
            <a:r>
              <a:rPr lang="en-GB" dirty="0"/>
              <a:t>Act professionally and respectfully</a:t>
            </a:r>
          </a:p>
          <a:p>
            <a:r>
              <a:rPr lang="en-GB" dirty="0"/>
              <a:t>Use available support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7767EC-4C2D-9245-5BE5-A1F041890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6203"/>
            <a:ext cx="5183188" cy="823912"/>
          </a:xfrm>
        </p:spPr>
        <p:txBody>
          <a:bodyPr>
            <a:normAutofit/>
          </a:bodyPr>
          <a:lstStyle/>
          <a:p>
            <a:r>
              <a:rPr lang="en-GB" sz="2800" dirty="0"/>
              <a:t>Line </a:t>
            </a:r>
            <a:r>
              <a:rPr lang="en-GB" sz="2800"/>
              <a:t>managers &amp; </a:t>
            </a:r>
            <a:r>
              <a:rPr lang="en-GB" sz="2800" dirty="0"/>
              <a:t>supervisors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171C79-A3EA-9427-8D61-C4F1250188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Assess the risk to their staff from work-related stress</a:t>
            </a:r>
          </a:p>
          <a:p>
            <a:r>
              <a:rPr lang="en-GB" dirty="0"/>
              <a:t>Identify and implement workplace adjustments where possible</a:t>
            </a:r>
          </a:p>
          <a:p>
            <a:r>
              <a:rPr lang="en-GB" dirty="0"/>
              <a:t>Signpost to resources  </a:t>
            </a:r>
          </a:p>
          <a:p>
            <a:r>
              <a:rPr lang="en-GB" dirty="0"/>
              <a:t>Document all </a:t>
            </a:r>
            <a:r>
              <a:rPr lang="en-GB"/>
              <a:t>actions taken, </a:t>
            </a:r>
            <a:r>
              <a:rPr lang="en-GB" dirty="0"/>
              <a:t>respecting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46524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C12F3C-1C93-E17F-3151-0B026587BB43}"/>
              </a:ext>
            </a:extLst>
          </p:cNvPr>
          <p:cNvSpPr/>
          <p:nvPr/>
        </p:nvSpPr>
        <p:spPr>
          <a:xfrm>
            <a:off x="2147299" y="4746662"/>
            <a:ext cx="7397393" cy="12460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FCF47-ED2B-663F-3486-684CB7A3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Resources and support available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3C7987-9EF8-9B31-CA9C-7867244E8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072095"/>
              </p:ext>
            </p:extLst>
          </p:nvPr>
        </p:nvGraphicFramePr>
        <p:xfrm>
          <a:off x="838200" y="1722884"/>
          <a:ext cx="10515600" cy="411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03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F015-BC60-5E2F-CA4C-047E1863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Wellness action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9D07-65D9-97E4-F7FB-10A0D5EEA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0290" cy="4114385"/>
          </a:xfrm>
        </p:spPr>
        <p:txBody>
          <a:bodyPr/>
          <a:lstStyle/>
          <a:p>
            <a:r>
              <a:rPr lang="en-GB" dirty="0"/>
              <a:t>Optional tool to support conversations</a:t>
            </a:r>
          </a:p>
          <a:p>
            <a:r>
              <a:rPr lang="en-GB" dirty="0"/>
              <a:t>Preventative measure</a:t>
            </a:r>
          </a:p>
          <a:p>
            <a:r>
              <a:rPr lang="en-GB" dirty="0"/>
              <a:t>Agreed in collaboration with line manager</a:t>
            </a:r>
          </a:p>
          <a:p>
            <a:r>
              <a:rPr lang="en-GB" dirty="0"/>
              <a:t>Focus on practical steps</a:t>
            </a:r>
          </a:p>
          <a:p>
            <a:r>
              <a:rPr lang="en-GB" dirty="0"/>
              <a:t>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D2D5A-8159-5D28-1DEF-C35B6DB8C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9799">
            <a:off x="8130560" y="804412"/>
            <a:ext cx="3563525" cy="524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173E1-862B-C2D0-DC47-861261394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8066">
            <a:off x="7921008" y="1155485"/>
            <a:ext cx="3071344" cy="43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5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0946-E26E-4118-B8AA-C88A6A7DB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39" y="1122363"/>
            <a:ext cx="10150230" cy="2387600"/>
          </a:xfrm>
        </p:spPr>
        <p:txBody>
          <a:bodyPr>
            <a:normAutofit fontScale="90000"/>
          </a:bodyPr>
          <a:lstStyle/>
          <a:p>
            <a:r>
              <a:rPr lang="en-GB"/>
              <a:t>Developing RDM in line with our new Research Strategy 2025-30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7AB37-5395-4723-9A59-493168691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8282"/>
            <a:ext cx="9144000" cy="1655762"/>
          </a:xfrm>
        </p:spPr>
        <p:txBody>
          <a:bodyPr/>
          <a:lstStyle/>
          <a:p>
            <a:r>
              <a:rPr lang="en-GB"/>
              <a:t>Keith Channon, Head of Department</a:t>
            </a:r>
          </a:p>
          <a:p>
            <a:r>
              <a:rPr lang="en-GB"/>
              <a:t>Jane Sherwood, Head of Administration and Finance</a:t>
            </a:r>
          </a:p>
          <a:p>
            <a:r>
              <a:rPr lang="en-GB"/>
              <a:t>Sarah Ball, Head of Strategic Research Development</a:t>
            </a:r>
          </a:p>
        </p:txBody>
      </p:sp>
    </p:spTree>
    <p:extLst>
      <p:ext uri="{BB962C8B-B14F-4D97-AF65-F5344CB8AC3E}">
        <p14:creationId xmlns:p14="http://schemas.microsoft.com/office/powerpoint/2010/main" val="63150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88AC74-9D9F-DE42-CE1A-E5833D85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30559"/>
            <a:ext cx="10515600" cy="838200"/>
          </a:xfrm>
        </p:spPr>
        <p:txBody>
          <a:bodyPr/>
          <a:lstStyle/>
          <a:p>
            <a:r>
              <a:rPr lang="en-GB"/>
              <a:t>Reasons for change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811CDE-C8A4-41FF-8981-2EEFF26CBFDE}"/>
              </a:ext>
            </a:extLst>
          </p:cNvPr>
          <p:cNvGrpSpPr/>
          <p:nvPr/>
        </p:nvGrpSpPr>
        <p:grpSpPr>
          <a:xfrm>
            <a:off x="1059189" y="1778279"/>
            <a:ext cx="3350702" cy="3781275"/>
            <a:chOff x="744184" y="1260726"/>
            <a:chExt cx="3350702" cy="37812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548648-7553-4411-8DBE-DAF709C8B17A}"/>
                </a:ext>
              </a:extLst>
            </p:cNvPr>
            <p:cNvSpPr txBox="1">
              <a:spLocks/>
            </p:cNvSpPr>
            <p:nvPr/>
          </p:nvSpPr>
          <p:spPr>
            <a:xfrm>
              <a:off x="767408" y="1260727"/>
              <a:ext cx="1586779" cy="8491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+mn-lt"/>
                </a:rPr>
                <a:t>Areas of scientific strength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039E65-C613-B3D2-FE1A-B0B9E4E2D3E7}"/>
                </a:ext>
              </a:extLst>
            </p:cNvPr>
            <p:cNvSpPr txBox="1">
              <a:spLocks/>
            </p:cNvSpPr>
            <p:nvPr/>
          </p:nvSpPr>
          <p:spPr>
            <a:xfrm>
              <a:off x="759864" y="2234484"/>
              <a:ext cx="1586779" cy="8491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+mn-lt"/>
                </a:rPr>
                <a:t>Cross-cutting </a:t>
              </a:r>
              <a:r>
                <a:rPr lang="en-GB" sz="1400" b="1">
                  <a:solidFill>
                    <a:schemeClr val="bg1"/>
                  </a:solidFill>
                </a:rPr>
                <a:t>research themes</a:t>
              </a:r>
              <a:r>
                <a:rPr lang="en-GB" sz="1400" b="1">
                  <a:solidFill>
                    <a:schemeClr val="bg1"/>
                  </a:solidFill>
                  <a:latin typeface="+mn-lt"/>
                </a:rPr>
                <a:t> establishment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E59640-AB43-A34A-50EE-5858D9A255F4}"/>
                </a:ext>
              </a:extLst>
            </p:cNvPr>
            <p:cNvSpPr txBox="1">
              <a:spLocks/>
            </p:cNvSpPr>
            <p:nvPr/>
          </p:nvSpPr>
          <p:spPr>
            <a:xfrm>
              <a:off x="744185" y="3207694"/>
              <a:ext cx="1586779" cy="8491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+mn-lt"/>
                </a:rPr>
                <a:t>People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B95947-2F2E-5B95-309E-AC0452C538EC}"/>
                </a:ext>
              </a:extLst>
            </p:cNvPr>
            <p:cNvSpPr txBox="1">
              <a:spLocks/>
            </p:cNvSpPr>
            <p:nvPr/>
          </p:nvSpPr>
          <p:spPr>
            <a:xfrm>
              <a:off x="744184" y="4180904"/>
              <a:ext cx="1586779" cy="8491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+mn-lt"/>
                </a:rPr>
                <a:t>Collaboration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274AFE-D80E-1280-F1D6-05C5FE41F648}"/>
                </a:ext>
              </a:extLst>
            </p:cNvPr>
            <p:cNvSpPr txBox="1">
              <a:spLocks/>
            </p:cNvSpPr>
            <p:nvPr/>
          </p:nvSpPr>
          <p:spPr>
            <a:xfrm>
              <a:off x="2508022" y="1260726"/>
              <a:ext cx="1586779" cy="8491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+mn-lt"/>
                </a:rPr>
                <a:t>Infrastructure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965C06-15B7-8CEE-DAB9-0E6215B0314A}"/>
                </a:ext>
              </a:extLst>
            </p:cNvPr>
            <p:cNvSpPr txBox="1">
              <a:spLocks/>
            </p:cNvSpPr>
            <p:nvPr/>
          </p:nvSpPr>
          <p:spPr>
            <a:xfrm>
              <a:off x="2508107" y="3231018"/>
              <a:ext cx="1586779" cy="8491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+mn-lt"/>
                </a:rPr>
                <a:t>Oxford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2D783B-CC8D-583B-BBE3-4F7EFE121AF9}"/>
                </a:ext>
              </a:extLst>
            </p:cNvPr>
            <p:cNvSpPr txBox="1">
              <a:spLocks/>
            </p:cNvSpPr>
            <p:nvPr/>
          </p:nvSpPr>
          <p:spPr>
            <a:xfrm>
              <a:off x="2508022" y="2245872"/>
              <a:ext cx="1586779" cy="8491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+mn-lt"/>
                </a:rPr>
                <a:t>Leadership and support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E031EE-0D1E-B35F-2B86-42C622C9155B}"/>
                </a:ext>
              </a:extLst>
            </p:cNvPr>
            <p:cNvSpPr txBox="1">
              <a:spLocks/>
            </p:cNvSpPr>
            <p:nvPr/>
          </p:nvSpPr>
          <p:spPr>
            <a:xfrm>
              <a:off x="2508022" y="4192838"/>
              <a:ext cx="1586779" cy="8491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+mn-lt"/>
                </a:rPr>
                <a:t>NHS link</a:t>
              </a:r>
            </a:p>
          </p:txBody>
        </p:sp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3CA6CB5-5DCA-1656-4555-6B9EF0645D2F}"/>
              </a:ext>
            </a:extLst>
          </p:cNvPr>
          <p:cNvSpPr/>
          <p:nvPr/>
        </p:nvSpPr>
        <p:spPr bwMode="auto">
          <a:xfrm>
            <a:off x="767408" y="1457011"/>
            <a:ext cx="3906938" cy="4381081"/>
          </a:xfrm>
          <a:prstGeom prst="roundRect">
            <a:avLst>
              <a:gd name="adj" fmla="val 2728"/>
            </a:avLst>
          </a:prstGeom>
          <a:noFill/>
          <a:ln w="9525" cap="flat" cmpd="sng" algn="ctr">
            <a:solidFill>
              <a:srgbClr val="5D9E4D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0B189F-7CB0-EA80-7420-559DA2864FB9}"/>
              </a:ext>
            </a:extLst>
          </p:cNvPr>
          <p:cNvSpPr txBox="1"/>
          <p:nvPr/>
        </p:nvSpPr>
        <p:spPr>
          <a:xfrm>
            <a:off x="2138419" y="1318510"/>
            <a:ext cx="1164916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72000" tIns="0" rIns="7200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</a:rPr>
              <a:t>Strength</a:t>
            </a:r>
            <a:r>
              <a:rPr kumimoji="0" lang="en-GB" b="1" i="0" u="none" strike="noStrike" kern="0" cap="none" spc="0" normalizeH="0" baseline="0" noProof="0">
                <a:ln>
                  <a:noFill/>
                </a:ln>
                <a:solidFill>
                  <a:srgbClr val="5D9E4D">
                    <a:lumMod val="75000"/>
                  </a:srgbClr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9C6443-59E5-42AB-813D-376193AD928C}"/>
              </a:ext>
            </a:extLst>
          </p:cNvPr>
          <p:cNvGrpSpPr/>
          <p:nvPr/>
        </p:nvGrpSpPr>
        <p:grpSpPr>
          <a:xfrm>
            <a:off x="5674145" y="1319398"/>
            <a:ext cx="5654981" cy="4518694"/>
            <a:chOff x="4966127" y="1319398"/>
            <a:chExt cx="5654981" cy="45186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BCCB2A-0ADA-4B6E-A713-500BC0BDF681}"/>
                </a:ext>
              </a:extLst>
            </p:cNvPr>
            <p:cNvGrpSpPr/>
            <p:nvPr/>
          </p:nvGrpSpPr>
          <p:grpSpPr>
            <a:xfrm>
              <a:off x="5227189" y="1778276"/>
              <a:ext cx="5151622" cy="3808035"/>
              <a:chOff x="5227189" y="1778276"/>
              <a:chExt cx="5151622" cy="380803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2C74E6-82B6-CA3A-E6E7-CA436A06DD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189" y="1788325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Unconnected silos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E33FBB-61A2-14ED-073C-EBEAB0CAD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189" y="2768905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Lack of RDM identity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9E4C9F-055A-1D6C-9A60-4AC1C2BF1C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189" y="3759533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Career support and proposition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008A69-0480-7719-90B4-BB17E4B918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189" y="4748110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Complex governance and </a:t>
                </a:r>
                <a:r>
                  <a:rPr lang="en-GB" sz="1400" b="1">
                    <a:solidFill>
                      <a:schemeClr val="bg1"/>
                    </a:solidFill>
                  </a:rPr>
                  <a:t>PSS structure</a:t>
                </a:r>
                <a:endParaRPr lang="en-GB" sz="1400" b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2EBAEF3-CACE-0E26-0716-9D93D37644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57267" y="1778276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Research services and support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85A00B-0000-97E6-7578-F89D4CFA43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0286" y="4748110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Lack of clear strategy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AA8F2B-EFA1-6D11-E13B-5E0B09E872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2378" y="1788325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Infrastructure and facilities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6FB51D-99C5-596E-7D28-E11AD344A3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0286" y="3770498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Diversity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ABAC6D-29DB-CF5C-AD61-99B9FCC6D4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2378" y="2780073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MRC unit uncertainty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EA799D-C7D8-B8F0-7BB4-65060B4644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2378" y="3759533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Funding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D0B03ED-ECB9-EF34-13EA-9C0A4859D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8034" y="4748110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NHS relationship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5BD6647-E9C6-124D-4E39-00C13E26A4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0286" y="2774387"/>
                <a:ext cx="1621544" cy="83820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+mn-lt"/>
                  </a:rPr>
                  <a:t>Communication</a:t>
                </a:r>
              </a:p>
            </p:txBody>
          </p:sp>
        </p:grp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B5C2FADD-7480-AF89-7EA9-F9D71569FA63}"/>
                </a:ext>
              </a:extLst>
            </p:cNvPr>
            <p:cNvSpPr/>
            <p:nvPr/>
          </p:nvSpPr>
          <p:spPr bwMode="auto">
            <a:xfrm>
              <a:off x="4966127" y="1457010"/>
              <a:ext cx="5654981" cy="4381082"/>
            </a:xfrm>
            <a:prstGeom prst="roundRect">
              <a:avLst>
                <a:gd name="adj" fmla="val 2728"/>
              </a:avLst>
            </a:prstGeom>
            <a:noFill/>
            <a:ln w="9525" cap="flat" cmpd="sng" algn="ctr">
              <a:solidFill>
                <a:srgbClr val="EB5F17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34B8EDB-15C3-A0FA-26F3-40078FDBC9C0}"/>
                </a:ext>
              </a:extLst>
            </p:cNvPr>
            <p:cNvSpPr txBox="1"/>
            <p:nvPr/>
          </p:nvSpPr>
          <p:spPr>
            <a:xfrm>
              <a:off x="7455616" y="1319398"/>
              <a:ext cx="676001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72000" tIns="0" rIns="7200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</a:rPr>
                <a:t>Gaps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90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4E04-96EB-4620-95AA-B4E20B9D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recommendations from the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328ED-2F1A-42A5-AB8A-B796CAC826C1}"/>
              </a:ext>
            </a:extLst>
          </p:cNvPr>
          <p:cNvSpPr txBox="1">
            <a:spLocks/>
          </p:cNvSpPr>
          <p:nvPr/>
        </p:nvSpPr>
        <p:spPr>
          <a:xfrm>
            <a:off x="4395020" y="1780150"/>
            <a:ext cx="6592528" cy="170695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/>
              </a:buClr>
              <a:buSzPct val="120000"/>
              <a:buNone/>
            </a:pPr>
            <a:r>
              <a:rPr lang="en-GB" sz="3600" baseline="30000" dirty="0"/>
              <a:t>The review panel recommended that we develop strategies in the following areas:</a:t>
            </a: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Research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Finance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Estates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People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Students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endParaRPr lang="en-GB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98A16-CF10-47BB-AE17-4B6E5DC88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0150"/>
            <a:ext cx="2752704" cy="38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1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184C-CDAD-4F08-8CCD-A2FD347C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vision and mission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052128F-9415-45E0-9D6E-FA370833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00" y="2144470"/>
            <a:ext cx="6329625" cy="322033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C61357-D12E-43F7-9B2A-1E85C90DA5B6}"/>
              </a:ext>
            </a:extLst>
          </p:cNvPr>
          <p:cNvSpPr txBox="1">
            <a:spLocks/>
          </p:cNvSpPr>
          <p:nvPr/>
        </p:nvSpPr>
        <p:spPr>
          <a:xfrm>
            <a:off x="838200" y="1872154"/>
            <a:ext cx="4155832" cy="3848708"/>
          </a:xfrm>
          <a:prstGeom prst="roundRect">
            <a:avLst/>
          </a:prstGeom>
          <a:solidFill>
            <a:schemeClr val="accent4"/>
          </a:solidFill>
        </p:spPr>
        <p:txBody>
          <a:bodyPr lIns="180000" tIns="252000" rIns="180000" bIns="252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r>
              <a:rPr lang="en-GB" sz="2400" baseline="30000">
                <a:solidFill>
                  <a:schemeClr val="bg1"/>
                </a:solidFill>
                <a:latin typeface="+mj-lt"/>
              </a:rPr>
              <a:t>Vision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r>
              <a:rPr lang="en-GB" sz="2400" baseline="30000">
                <a:solidFill>
                  <a:schemeClr val="bg1"/>
                </a:solidFill>
              </a:rPr>
              <a:t>To use science to support a healthier, longer life for all</a:t>
            </a:r>
          </a:p>
          <a:p>
            <a:pPr marL="0" indent="0">
              <a:lnSpc>
                <a:spcPct val="1000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r>
              <a:rPr lang="en-GB" sz="2400" baseline="30000">
                <a:solidFill>
                  <a:schemeClr val="bg1"/>
                </a:solidFill>
                <a:latin typeface="+mj-lt"/>
              </a:rPr>
              <a:t>Mission</a:t>
            </a:r>
          </a:p>
          <a:p>
            <a:pPr marL="0" indent="0">
              <a:lnSpc>
                <a:spcPct val="1000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r>
              <a:rPr lang="en-GB" sz="2400" baseline="30000">
                <a:solidFill>
                  <a:schemeClr val="bg1"/>
                </a:solidFill>
              </a:rPr>
              <a:t>To improve health through world-leading cross-disciplinary research to understand shared mechanisms of disease and to accelerate the transition from scientific discovery to clinical care</a:t>
            </a:r>
          </a:p>
          <a:p>
            <a:pPr marL="0" indent="0">
              <a:lnSpc>
                <a:spcPct val="1000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242358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D827-CB05-442F-AA2C-43B422F1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have we done already?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38C6E4-A031-4BA5-B1C1-F5901B1FEF01}"/>
              </a:ext>
            </a:extLst>
          </p:cNvPr>
          <p:cNvSpPr txBox="1">
            <a:spLocks/>
          </p:cNvSpPr>
          <p:nvPr/>
        </p:nvSpPr>
        <p:spPr>
          <a:xfrm>
            <a:off x="838199" y="1872154"/>
            <a:ext cx="9803005" cy="170695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Set up a new </a:t>
            </a:r>
            <a:r>
              <a:rPr lang="en-GB" sz="3600" b="1" baseline="30000" dirty="0"/>
              <a:t>Funding Working Group </a:t>
            </a:r>
            <a:r>
              <a:rPr lang="en-GB" sz="3600" baseline="30000" dirty="0"/>
              <a:t>to increase our income from existing but also new sources, and identify any unnecessary costs we can save. </a:t>
            </a: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Begun work on how we can better </a:t>
            </a:r>
            <a:r>
              <a:rPr lang="en-GB" sz="3600" b="1" baseline="30000" dirty="0"/>
              <a:t>accommodate the staff and students </a:t>
            </a:r>
            <a:r>
              <a:rPr lang="en-GB" sz="3600" baseline="30000" dirty="0"/>
              <a:t>in the deteriorating OCDEM buildings. 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Established </a:t>
            </a:r>
            <a:r>
              <a:rPr lang="en-GB" sz="3600" b="1" baseline="30000" dirty="0"/>
              <a:t>3</a:t>
            </a:r>
            <a:r>
              <a:rPr lang="en-GB" sz="3600" baseline="30000" dirty="0"/>
              <a:t> </a:t>
            </a:r>
            <a:r>
              <a:rPr lang="en-GB" sz="3600" b="1" baseline="30000" dirty="0"/>
              <a:t>cross-cutting research themes </a:t>
            </a:r>
            <a:r>
              <a:rPr lang="en-GB" sz="3600" baseline="30000" dirty="0"/>
              <a:t>and pump priming. 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Appointing to our </a:t>
            </a:r>
            <a:r>
              <a:rPr lang="en-GB" sz="3600" b="1" baseline="30000" dirty="0"/>
              <a:t>vacant professorial posts </a:t>
            </a:r>
            <a:r>
              <a:rPr lang="en-GB" sz="3600" baseline="30000" dirty="0"/>
              <a:t>(1 filled, 2 recruiting).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Increased</a:t>
            </a:r>
            <a:r>
              <a:rPr lang="en-GB" sz="3600" b="1" baseline="30000" dirty="0"/>
              <a:t> academic cross-departmental leadership roles</a:t>
            </a:r>
            <a:r>
              <a:rPr lang="en-GB" sz="3600" baseline="30000" dirty="0"/>
              <a:t>.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Improved </a:t>
            </a:r>
            <a:r>
              <a:rPr lang="en-GB" sz="3600" b="1" baseline="30000" dirty="0"/>
              <a:t>career development </a:t>
            </a:r>
            <a:r>
              <a:rPr lang="en-GB" sz="3600" baseline="30000" dirty="0"/>
              <a:t>support (e.g. PDRs)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303652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70B0-31AB-4633-AD97-98603C46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we doing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C089-7333-4AA3-BA35-DC2C3E5A677A}"/>
              </a:ext>
            </a:extLst>
          </p:cNvPr>
          <p:cNvSpPr txBox="1">
            <a:spLocks/>
          </p:cNvSpPr>
          <p:nvPr/>
        </p:nvSpPr>
        <p:spPr>
          <a:xfrm>
            <a:off x="838199" y="1872154"/>
            <a:ext cx="9803005" cy="170695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Developing a high-level </a:t>
            </a:r>
            <a:r>
              <a:rPr lang="en-GB" sz="3600" b="1" baseline="30000" dirty="0"/>
              <a:t>roadmap</a:t>
            </a:r>
            <a:r>
              <a:rPr lang="en-GB" sz="3600" baseline="30000" dirty="0"/>
              <a:t> for change</a:t>
            </a: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Aiming for a simpler </a:t>
            </a:r>
            <a:r>
              <a:rPr lang="en-GB" sz="3600" b="1" baseline="30000" dirty="0"/>
              <a:t>departmental</a:t>
            </a:r>
            <a:r>
              <a:rPr lang="en-GB" sz="3600" baseline="30000" dirty="0"/>
              <a:t> </a:t>
            </a:r>
            <a:r>
              <a:rPr lang="en-GB" sz="3600" b="1" baseline="30000" dirty="0"/>
              <a:t>structure</a:t>
            </a:r>
            <a:r>
              <a:rPr lang="en-GB" sz="3600" baseline="30000" dirty="0"/>
              <a:t> with improved governance, culture &amp; communication 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Addressing RDM’s recurrent </a:t>
            </a:r>
            <a:r>
              <a:rPr lang="en-GB" sz="3600" b="1" baseline="30000" dirty="0"/>
              <a:t>financial deficit</a:t>
            </a:r>
            <a:endParaRPr lang="en-GB" sz="3600" b="1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Establishing an </a:t>
            </a:r>
            <a:r>
              <a:rPr lang="en-GB" sz="3600" b="1" baseline="30000" dirty="0"/>
              <a:t>Organisational Development Steering Group</a:t>
            </a:r>
            <a:endParaRPr lang="en-GB" sz="3600" b="1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Undertaking a preliminary round </a:t>
            </a:r>
            <a:r>
              <a:rPr lang="en-GB" sz="3600" baseline="30000"/>
              <a:t>of </a:t>
            </a:r>
            <a:r>
              <a:rPr lang="en-GB" sz="3600" b="1" baseline="30000"/>
              <a:t>engagement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128509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68A2-C22F-44AD-A2CF-D66054ED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our next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E1AB-FF76-4BEC-95BF-B6285971221C}"/>
              </a:ext>
            </a:extLst>
          </p:cNvPr>
          <p:cNvSpPr txBox="1">
            <a:spLocks/>
          </p:cNvSpPr>
          <p:nvPr/>
        </p:nvSpPr>
        <p:spPr>
          <a:xfrm>
            <a:off x="838199" y="1872154"/>
            <a:ext cx="9803005" cy="170695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Engage consultancy support </a:t>
            </a: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Work with the consultants on the project framework 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Arrange training in leading and managing organisational development, and change readiness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Produce a </a:t>
            </a:r>
            <a:r>
              <a:rPr lang="en-GB" sz="3600" baseline="30000" dirty="0" err="1"/>
              <a:t>resourceable</a:t>
            </a:r>
            <a:r>
              <a:rPr lang="en-GB" sz="3600" baseline="30000" dirty="0"/>
              <a:t> change plan 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 dirty="0"/>
              <a:t>Consider how to dovetail with the University’s upcoming Professional Services Programme</a:t>
            </a:r>
            <a:endParaRPr lang="en-GB" sz="3600" baseline="30000" dirty="0">
              <a:ea typeface="Roboto"/>
              <a:cs typeface="Roboto"/>
            </a:endParaRP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188644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0946-E26E-4118-B8AA-C88A6A7DB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059" y="1905814"/>
            <a:ext cx="9144000" cy="238760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Connect, Check, </a:t>
            </a:r>
            <a:r>
              <a:rPr lang="en-GB"/>
              <a:t>Deposit:</a:t>
            </a:r>
            <a:br>
              <a:rPr lang="en-GB"/>
            </a:br>
            <a:r>
              <a:rPr lang="en-GB" sz="1100"/>
              <a:t> </a:t>
            </a:r>
            <a:br>
              <a:rPr lang="en-GB"/>
            </a:br>
            <a:r>
              <a:rPr lang="en-GB" sz="4000"/>
              <a:t>How </a:t>
            </a:r>
            <a:r>
              <a:rPr lang="en-GB" sz="4000" dirty="0"/>
              <a:t>to ensure your journal articles meet new REF open access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7AB37-5395-4723-9A59-493168691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059" y="4293414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/>
              <a:t>Sarah Ball, Head </a:t>
            </a:r>
            <a:r>
              <a:rPr lang="en-GB" dirty="0"/>
              <a:t>of Strategic Research Development</a:t>
            </a:r>
          </a:p>
        </p:txBody>
      </p:sp>
    </p:spTree>
    <p:extLst>
      <p:ext uri="{BB962C8B-B14F-4D97-AF65-F5344CB8AC3E}">
        <p14:creationId xmlns:p14="http://schemas.microsoft.com/office/powerpoint/2010/main" val="2670400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0384-1C20-4D87-8F73-C92226B6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 and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38A92-EA34-49E1-8129-1C81BE83D926}"/>
              </a:ext>
            </a:extLst>
          </p:cNvPr>
          <p:cNvSpPr txBox="1">
            <a:spLocks/>
          </p:cNvSpPr>
          <p:nvPr/>
        </p:nvSpPr>
        <p:spPr>
          <a:xfrm>
            <a:off x="838199" y="1872154"/>
            <a:ext cx="10633365" cy="49858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/>
              <a:t>We want to build on the successful </a:t>
            </a:r>
            <a:r>
              <a:rPr lang="en-GB" sz="3600" b="1" baseline="30000"/>
              <a:t>model of consultation </a:t>
            </a:r>
            <a:r>
              <a:rPr lang="en-GB" sz="3600" baseline="30000"/>
              <a:t>we used in working on the Research Strategy</a:t>
            </a: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/>
              <a:t>We will be taking a </a:t>
            </a:r>
            <a:r>
              <a:rPr lang="en-GB" sz="3600" b="1" baseline="30000"/>
              <a:t>phased approach </a:t>
            </a:r>
            <a:r>
              <a:rPr lang="en-GB" sz="3600" baseline="30000"/>
              <a:t>to developing ideas, and consulting with both academic and professional services colleagues </a:t>
            </a: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/>
              <a:t>We commit to </a:t>
            </a:r>
            <a:r>
              <a:rPr lang="en-GB" sz="3600" b="1" baseline="30000"/>
              <a:t>keeping in touch </a:t>
            </a:r>
            <a:r>
              <a:rPr lang="en-GB" sz="3600" baseline="30000"/>
              <a:t>with RDM colleagues about progress (e.g. via Open Forum, Bulletin, new termly email from the HoD and dedicated web/intranet pages). </a:t>
            </a: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="1" baseline="30000"/>
              <a:t>Staff wellbeing </a:t>
            </a:r>
            <a:r>
              <a:rPr lang="en-GB" sz="3600" baseline="30000"/>
              <a:t>will be supported via the University’s wide range of tools: </a:t>
            </a:r>
            <a:r>
              <a:rPr lang="en-GB" sz="3600" baseline="30000">
                <a:hlinkClick r:id="rId3"/>
              </a:rPr>
              <a:t>https://unioxfordnexus.sharepoint.com/sites/OxIntranet-health-safety-wellbeing/SitePages/topic-home.aspx#wellbeing</a:t>
            </a:r>
            <a:endParaRPr lang="en-GB" sz="3600" baseline="30000"/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395175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D645-39C8-4861-8F71-5533EA83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Delivering our vision will take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83BBF-1560-4F6F-AFB7-860A5107ED87}"/>
              </a:ext>
            </a:extLst>
          </p:cNvPr>
          <p:cNvSpPr txBox="1">
            <a:spLocks/>
          </p:cNvSpPr>
          <p:nvPr/>
        </p:nvSpPr>
        <p:spPr>
          <a:xfrm>
            <a:off x="838199" y="1872154"/>
            <a:ext cx="10633365" cy="31620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/>
              <a:t>This will be a long-term, multi-layered project, which we are currently progressing alongside our usual roles.</a:t>
            </a: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/>
              <a:t>Our strategy is ambitious, but we can’t make every change at once. </a:t>
            </a:r>
          </a:p>
          <a:p>
            <a:pPr marL="450850" indent="-450850">
              <a:lnSpc>
                <a:spcPct val="100000"/>
              </a:lnSpc>
              <a:buClr>
                <a:schemeClr val="tx2"/>
              </a:buClr>
              <a:buSzPct val="120000"/>
            </a:pPr>
            <a:r>
              <a:rPr lang="en-GB" sz="3600" baseline="30000"/>
              <a:t>We must prioritise, taking into account financial and capacity constraints, and manage change in a consultative way, without overloading colleagues or disrupting core operations.</a:t>
            </a:r>
          </a:p>
          <a:p>
            <a:pPr marL="0" indent="0">
              <a:lnSpc>
                <a:spcPct val="100000"/>
              </a:lnSpc>
              <a:buClr>
                <a:schemeClr val="tx2"/>
              </a:buClr>
              <a:buSzPct val="120000"/>
              <a:buNone/>
            </a:pP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348028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05C6-D832-4780-B6C9-E1028D9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833" y="2555666"/>
            <a:ext cx="3120851" cy="1325563"/>
          </a:xfrm>
        </p:spPr>
        <p:txBody>
          <a:bodyPr>
            <a:normAutofit/>
          </a:bodyPr>
          <a:lstStyle/>
          <a:p>
            <a:r>
              <a:rPr lang="en-GB" sz="880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0650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6FD1-EE6E-C0A0-3B1D-FF36A102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20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Research Excellence Framework (REF) 2029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ED70-5552-0ADD-F49A-9AF535D6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5029199"/>
          </a:xfrm>
        </p:spPr>
        <p:txBody>
          <a:bodyPr>
            <a:normAutofit/>
          </a:bodyPr>
          <a:lstStyle/>
          <a:p>
            <a:r>
              <a:rPr lang="en-GB" dirty="0"/>
              <a:t>REF is a periodic exercise that evaluates the quality and impact of research in higher education providers.</a:t>
            </a:r>
          </a:p>
          <a:p>
            <a:r>
              <a:rPr lang="en-GB" dirty="0"/>
              <a:t>The outcome determines the distribution of public funding (about £2 billion /year) for universities’ research</a:t>
            </a:r>
          </a:p>
          <a:p>
            <a:r>
              <a:rPr lang="en-GB" dirty="0"/>
              <a:t>Assessment</a:t>
            </a:r>
          </a:p>
          <a:p>
            <a:pPr lvl="1"/>
            <a:r>
              <a:rPr lang="en-GB" dirty="0"/>
              <a:t>Strategy, People and Research Environment (20%) – institution and unit  level evidence statements on strategy, people and research environment</a:t>
            </a:r>
          </a:p>
          <a:p>
            <a:pPr lvl="1"/>
            <a:r>
              <a:rPr lang="en-GB" b="1"/>
              <a:t>Contribution </a:t>
            </a:r>
            <a:r>
              <a:rPr lang="en-GB" b="1" dirty="0"/>
              <a:t>to Knowledge and Understanding (55%) – research outputs</a:t>
            </a:r>
          </a:p>
          <a:p>
            <a:pPr lvl="1"/>
            <a:r>
              <a:rPr lang="en-GB"/>
              <a:t>Engagement </a:t>
            </a:r>
            <a:r>
              <a:rPr lang="en-GB" dirty="0"/>
              <a:t>and Impact (25%) – impact case studies </a:t>
            </a:r>
          </a:p>
        </p:txBody>
      </p:sp>
    </p:spTree>
    <p:extLst>
      <p:ext uri="{BB962C8B-B14F-4D97-AF65-F5344CB8AC3E}">
        <p14:creationId xmlns:p14="http://schemas.microsoft.com/office/powerpoint/2010/main" val="381883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DDDE-C2BB-BFD0-6D8A-C21B7998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23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New REF Open Access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1C5A5-3C5D-FD58-F52D-75A44EB1C5D5}"/>
              </a:ext>
            </a:extLst>
          </p:cNvPr>
          <p:cNvSpPr txBox="1"/>
          <p:nvPr/>
        </p:nvSpPr>
        <p:spPr>
          <a:xfrm>
            <a:off x="838200" y="1574800"/>
            <a:ext cx="10652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 be included in REF ‘Contribution to Knowledge and Understanding’ assessment, journal article and conference proceedings must meet the REF open access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On 1 January 2026, new open access policy for journal articles and conference proceedings came into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main changes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Embargo allowance is now 6 months (Main panels A&amp;B) and 12 months (Main Panel C&amp;D)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Must be made open access under a Creative Commons (or similar) licence with a preference for CC BY</a:t>
            </a:r>
          </a:p>
        </p:txBody>
      </p:sp>
    </p:spTree>
    <p:extLst>
      <p:ext uri="{BB962C8B-B14F-4D97-AF65-F5344CB8AC3E}">
        <p14:creationId xmlns:p14="http://schemas.microsoft.com/office/powerpoint/2010/main" val="58434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5F03A-72B8-B9B9-F843-564E2013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E066-4780-1471-FB67-9A9FB4B45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2399" y="234379"/>
            <a:ext cx="11381465" cy="967248"/>
          </a:xfrm>
        </p:spPr>
        <p:txBody>
          <a:bodyPr anchor="ctr">
            <a:noAutofit/>
          </a:bodyPr>
          <a:lstStyle/>
          <a:p>
            <a:r>
              <a:rPr lang="en-GB" sz="4800">
                <a:solidFill>
                  <a:schemeClr val="bg1"/>
                </a:solidFill>
                <a:latin typeface="Gill Sans MT"/>
              </a:rPr>
              <a:t>Simple steps for REF open access</a:t>
            </a:r>
            <a:endParaRPr lang="en-GB" sz="480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99F29-8578-C479-046C-3518AA78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3164" y="1567326"/>
            <a:ext cx="2270062" cy="2227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15E05-F4F5-2D4E-D5DF-D3A21861B387}"/>
              </a:ext>
            </a:extLst>
          </p:cNvPr>
          <p:cNvSpPr txBox="1"/>
          <p:nvPr/>
        </p:nvSpPr>
        <p:spPr>
          <a:xfrm>
            <a:off x="1505099" y="1378692"/>
            <a:ext cx="2281202" cy="26007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CONNECT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Connect your ORCID and enable auto-claiming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Symplectic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Elements, to help identify your articles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One-off action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3B597-E3FF-AC3A-260E-53997973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89" y="2854861"/>
            <a:ext cx="732630" cy="73263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A1AC913-9D0E-D091-A226-8954F00DA386}"/>
              </a:ext>
            </a:extLst>
          </p:cNvPr>
          <p:cNvSpPr/>
          <p:nvPr/>
        </p:nvSpPr>
        <p:spPr>
          <a:xfrm>
            <a:off x="814851" y="1390982"/>
            <a:ext cx="572759" cy="5666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C14D2-B6F6-A57A-549E-EEBFD5E5D13F}"/>
              </a:ext>
            </a:extLst>
          </p:cNvPr>
          <p:cNvSpPr txBox="1"/>
          <p:nvPr/>
        </p:nvSpPr>
        <p:spPr>
          <a:xfrm>
            <a:off x="7599039" y="1366897"/>
            <a:ext cx="3603365" cy="206210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CHECK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 your article: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Open access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on publisher website immediately after publication?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Under an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open licence, 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e.g. CC BY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If so, it is REF compliant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D26CF0-BDF5-C77A-AC84-67B8CEA312D0}"/>
              </a:ext>
            </a:extLst>
          </p:cNvPr>
          <p:cNvSpPr/>
          <p:nvPr/>
        </p:nvSpPr>
        <p:spPr>
          <a:xfrm>
            <a:off x="6966905" y="1366897"/>
            <a:ext cx="572759" cy="5666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2A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F1858-E7F2-E779-D73C-6DAD1BC3C377}"/>
              </a:ext>
            </a:extLst>
          </p:cNvPr>
          <p:cNvSpPr txBox="1"/>
          <p:nvPr/>
        </p:nvSpPr>
        <p:spPr>
          <a:xfrm>
            <a:off x="7598146" y="3966818"/>
            <a:ext cx="4179186" cy="19697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DEPOSIT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If in doubt, deposit your article's author-accepted manuscript in ORA as soon as it is accepted (and within 3 months of publication)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This will make sure it is REF compliant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3235438-8F44-E97D-5FA2-105AA2660408}"/>
              </a:ext>
            </a:extLst>
          </p:cNvPr>
          <p:cNvSpPr/>
          <p:nvPr/>
        </p:nvSpPr>
        <p:spPr>
          <a:xfrm>
            <a:off x="7085371" y="3490215"/>
            <a:ext cx="329280" cy="343036"/>
          </a:xfrm>
          <a:prstGeom prst="downArrow">
            <a:avLst>
              <a:gd name="adj1" fmla="val 50000"/>
              <a:gd name="adj2" fmla="val 375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AACDA-BBA2-6F04-428A-20F6ED9B2923}"/>
              </a:ext>
            </a:extLst>
          </p:cNvPr>
          <p:cNvSpPr txBox="1"/>
          <p:nvPr/>
        </p:nvSpPr>
        <p:spPr>
          <a:xfrm>
            <a:off x="7592973" y="3422451"/>
            <a:ext cx="297761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If not (or unsure)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71EBC16-4416-B7FC-71DD-B7309A6F264B}"/>
              </a:ext>
            </a:extLst>
          </p:cNvPr>
          <p:cNvSpPr/>
          <p:nvPr/>
        </p:nvSpPr>
        <p:spPr>
          <a:xfrm>
            <a:off x="6966905" y="3932710"/>
            <a:ext cx="545584" cy="5666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2B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483CFA-3DEE-BDAE-5775-EB30FDB2250E}"/>
              </a:ext>
            </a:extLst>
          </p:cNvPr>
          <p:cNvSpPr txBox="1"/>
          <p:nvPr/>
        </p:nvSpPr>
        <p:spPr>
          <a:xfrm>
            <a:off x="1750556" y="5525197"/>
            <a:ext cx="6332504" cy="86177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MORE INFO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www.bodleian.ox.ac.uk/ref-oa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GOT A QUESTION?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openaccess@bodleian.ox.ac.uk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B9BD1-D28F-EFCA-D903-D8AB77463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7" y="4667672"/>
            <a:ext cx="2640991" cy="982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7DEFD-999B-53CE-1715-1437FE4A8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905" y="5761879"/>
            <a:ext cx="618597" cy="6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8A82E28-3CE2-66FC-746B-61C7DDA699EB}"/>
              </a:ext>
            </a:extLst>
          </p:cNvPr>
          <p:cNvSpPr txBox="1"/>
          <p:nvPr/>
        </p:nvSpPr>
        <p:spPr>
          <a:xfrm>
            <a:off x="7463822" y="5190643"/>
            <a:ext cx="4542250" cy="6627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www.bodleian.ox.ac.uk/ref-oa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95F57C4-667F-68F6-134B-82971DA18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5845" y="2862734"/>
            <a:ext cx="2495550" cy="2543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A26521-E596-97BE-0F80-2CB25CA08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490" y="4507592"/>
            <a:ext cx="2009956" cy="20288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C337B0-B64A-F89F-6ADE-1050BA8569D2}"/>
              </a:ext>
            </a:extLst>
          </p:cNvPr>
          <p:cNvSpPr txBox="1"/>
          <p:nvPr/>
        </p:nvSpPr>
        <p:spPr>
          <a:xfrm>
            <a:off x="0" y="2379838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Check the new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OPEN ACCESS REQUIREMENTS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for journal articles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06A11A-F532-F346-6200-C006E3E01C57}"/>
              </a:ext>
            </a:extLst>
          </p:cNvPr>
          <p:cNvSpPr txBox="1"/>
          <p:nvPr/>
        </p:nvSpPr>
        <p:spPr>
          <a:xfrm>
            <a:off x="617880" y="418938"/>
            <a:ext cx="1113869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t>Are you REF ready?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71C6B-C32E-3F9C-ACF2-97672D2F0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057" y="4454984"/>
            <a:ext cx="2125886" cy="21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0946-E26E-4118-B8AA-C88A6A7DB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920" y="1600200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dirty="0"/>
              <a:t>Prevention and Management of Work-Related Stress</a:t>
            </a:r>
            <a:r>
              <a:rPr lang="en-GB" sz="5400"/>
              <a:t>: </a:t>
            </a:r>
            <a:br>
              <a:rPr lang="en-GB" sz="5400"/>
            </a:br>
            <a:r>
              <a:rPr lang="en-GB" sz="5400"/>
              <a:t>new </a:t>
            </a:r>
            <a:r>
              <a:rPr lang="en-GB" sz="5400" dirty="0"/>
              <a:t>University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7AB37-5395-4723-9A59-493168691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920" y="4292918"/>
            <a:ext cx="9144000" cy="1655762"/>
          </a:xfrm>
        </p:spPr>
        <p:txBody>
          <a:bodyPr/>
          <a:lstStyle/>
          <a:p>
            <a:r>
              <a:rPr lang="en-GB" dirty="0"/>
              <a:t>Luke Evans, Head of Operations</a:t>
            </a:r>
          </a:p>
        </p:txBody>
      </p:sp>
    </p:spTree>
    <p:extLst>
      <p:ext uri="{BB962C8B-B14F-4D97-AF65-F5344CB8AC3E}">
        <p14:creationId xmlns:p14="http://schemas.microsoft.com/office/powerpoint/2010/main" val="94377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249B98-6F9E-0447-387F-E92D20E730DF}"/>
              </a:ext>
            </a:extLst>
          </p:cNvPr>
          <p:cNvSpPr/>
          <p:nvPr/>
        </p:nvSpPr>
        <p:spPr>
          <a:xfrm>
            <a:off x="750013" y="1962364"/>
            <a:ext cx="5356261" cy="18185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792BF-0534-91D6-3BB3-951DB821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Safety policy release November 2025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6E68BDB8-7AFF-8F39-D784-77DFE5828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357313"/>
              </p:ext>
            </p:extLst>
          </p:nvPr>
        </p:nvGraphicFramePr>
        <p:xfrm>
          <a:off x="838200" y="1825625"/>
          <a:ext cx="10515600" cy="411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90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5D32-AE1B-01ED-CC5D-6F0B3BE3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What is stress?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E8B9BF2-A294-1E10-358A-E1F4A4CF7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956063"/>
              </p:ext>
            </p:extLst>
          </p:nvPr>
        </p:nvGraphicFramePr>
        <p:xfrm>
          <a:off x="838200" y="1825625"/>
          <a:ext cx="10515600" cy="411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72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DM Brand">
      <a:dk1>
        <a:srgbClr val="002147"/>
      </a:dk1>
      <a:lt1>
        <a:sysClr val="window" lastClr="FFFFFF"/>
      </a:lt1>
      <a:dk2>
        <a:srgbClr val="BE0F34"/>
      </a:dk2>
      <a:lt2>
        <a:srgbClr val="E4F0EF"/>
      </a:lt2>
      <a:accent1>
        <a:srgbClr val="00AAB4"/>
      </a:accent1>
      <a:accent2>
        <a:srgbClr val="ED9390"/>
      </a:accent2>
      <a:accent3>
        <a:srgbClr val="002147"/>
      </a:accent3>
      <a:accent4>
        <a:srgbClr val="BE0F34"/>
      </a:accent4>
      <a:accent5>
        <a:srgbClr val="E4F0EF"/>
      </a:accent5>
      <a:accent6>
        <a:srgbClr val="FFFFFF"/>
      </a:accent6>
      <a:hlink>
        <a:srgbClr val="002147"/>
      </a:hlink>
      <a:folHlink>
        <a:srgbClr val="00AAB4"/>
      </a:folHlink>
    </a:clrScheme>
    <a:fontScheme name="RDM Roboto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M PowerPoint Presentation Template 2025.potx" id="{A24B1F62-7005-4270-B44F-1FE17F719040}" vid="{FE44C80C-588C-41D5-BA1D-8349BD0722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rdm-powerpoint-presentation-template-2025</Template>
  <TotalTime>40</TotalTime>
  <Words>1139</Words>
  <Application>Microsoft Office PowerPoint</Application>
  <PresentationFormat>Widescreen</PresentationFormat>
  <Paragraphs>168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Gill Sans MT</vt:lpstr>
      <vt:lpstr>Roboto</vt:lpstr>
      <vt:lpstr>Roboto Medium</vt:lpstr>
      <vt:lpstr>Times</vt:lpstr>
      <vt:lpstr>Verdana</vt:lpstr>
      <vt:lpstr>Office Theme</vt:lpstr>
      <vt:lpstr>PowerPoint Presentation</vt:lpstr>
      <vt:lpstr>Connect, Check, Deposit:   How to ensure your journal articles meet new REF open access requirements</vt:lpstr>
      <vt:lpstr>Research Excellence Framework (REF) 2029</vt:lpstr>
      <vt:lpstr>New REF Open Access Policy</vt:lpstr>
      <vt:lpstr>Simple steps for REF open access</vt:lpstr>
      <vt:lpstr>PowerPoint Presentation</vt:lpstr>
      <vt:lpstr>Prevention and Management of Work-Related Stress:  new University policy</vt:lpstr>
      <vt:lpstr>Safety policy release November 2025</vt:lpstr>
      <vt:lpstr>What is stress?</vt:lpstr>
      <vt:lpstr>How we can contribute to prevention </vt:lpstr>
      <vt:lpstr>Resources and support available</vt:lpstr>
      <vt:lpstr>Wellness action plans</vt:lpstr>
      <vt:lpstr>Developing RDM in line with our new Research Strategy 2025-30</vt:lpstr>
      <vt:lpstr>Reasons for change</vt:lpstr>
      <vt:lpstr>Key recommendations from the review</vt:lpstr>
      <vt:lpstr>New vision and mission</vt:lpstr>
      <vt:lpstr>What have we done already?</vt:lpstr>
      <vt:lpstr>What are we doing now?</vt:lpstr>
      <vt:lpstr>What are our next priorities?</vt:lpstr>
      <vt:lpstr>Communication and consultation</vt:lpstr>
      <vt:lpstr>Delivering our vision will take time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Pumphrey</dc:creator>
  <cp:lastModifiedBy>Jacqueline Pumphrey</cp:lastModifiedBy>
  <cp:revision>38</cp:revision>
  <dcterms:created xsi:type="dcterms:W3CDTF">2026-02-13T14:36:57Z</dcterms:created>
  <dcterms:modified xsi:type="dcterms:W3CDTF">2026-02-25T09:46:39Z</dcterms:modified>
</cp:coreProperties>
</file>