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657" r:id="rId2"/>
    <p:sldId id="258" r:id="rId3"/>
    <p:sldId id="338" r:id="rId4"/>
    <p:sldId id="646" r:id="rId5"/>
    <p:sldId id="647" r:id="rId6"/>
    <p:sldId id="648" r:id="rId7"/>
    <p:sldId id="653" r:id="rId8"/>
    <p:sldId id="649" r:id="rId9"/>
    <p:sldId id="651" r:id="rId10"/>
    <p:sldId id="654" r:id="rId11"/>
    <p:sldId id="256" r:id="rId12"/>
    <p:sldId id="336" r:id="rId13"/>
    <p:sldId id="655" r:id="rId14"/>
    <p:sldId id="257" r:id="rId15"/>
    <p:sldId id="331" r:id="rId16"/>
    <p:sldId id="333" r:id="rId17"/>
    <p:sldId id="332" r:id="rId18"/>
    <p:sldId id="318" r:id="rId19"/>
    <p:sldId id="337" r:id="rId20"/>
    <p:sldId id="319" r:id="rId21"/>
    <p:sldId id="321" r:id="rId22"/>
    <p:sldId id="324" r:id="rId23"/>
    <p:sldId id="325" r:id="rId24"/>
    <p:sldId id="327" r:id="rId25"/>
    <p:sldId id="328" r:id="rId26"/>
    <p:sldId id="329" r:id="rId27"/>
    <p:sldId id="326" r:id="rId28"/>
    <p:sldId id="33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Engel" initials="EE" lastIdx="3" clrIdx="0">
    <p:extLst>
      <p:ext uri="{19B8F6BF-5375-455C-9EA6-DF929625EA0E}">
        <p15:presenceInfo xmlns:p15="http://schemas.microsoft.com/office/powerpoint/2012/main" userId="S::mast7324@ox.ac.uk::b3eedb16-3f31-49e8-9f03-80b663399ec0" providerId="AD"/>
      </p:ext>
    </p:extLst>
  </p:cmAuthor>
  <p:cmAuthor id="2" name="Charlotte Smith" initials="CS" lastIdx="9" clrIdx="1">
    <p:extLst>
      <p:ext uri="{19B8F6BF-5375-455C-9EA6-DF929625EA0E}">
        <p15:presenceInfo xmlns:p15="http://schemas.microsoft.com/office/powerpoint/2012/main" userId="S::stat0049@ox.ac.uk::657d80d1-4501-4939-8f18-f76eb084bd56" providerId="AD"/>
      </p:ext>
    </p:extLst>
  </p:cmAuthor>
  <p:cmAuthor id="3" name="Jacqueline Pumphrey" initials="JP" lastIdx="3" clrIdx="2">
    <p:extLst>
      <p:ext uri="{19B8F6BF-5375-455C-9EA6-DF929625EA0E}">
        <p15:presenceInfo xmlns:p15="http://schemas.microsoft.com/office/powerpoint/2012/main" userId="S::ball2977@ox.ac.uk::79ba5d23-d14b-44d9-96d5-b4eb3390b2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412" autoAdjust="0"/>
  </p:normalViewPr>
  <p:slideViewPr>
    <p:cSldViewPr snapToGrid="0">
      <p:cViewPr varScale="1">
        <p:scale>
          <a:sx n="43" d="100"/>
          <a:sy n="43" d="100"/>
        </p:scale>
        <p:origin x="1484" y="40"/>
      </p:cViewPr>
      <p:guideLst/>
    </p:cSldViewPr>
  </p:slideViewPr>
  <p:notesTextViewPr>
    <p:cViewPr>
      <p:scale>
        <a:sx n="1" d="1"/>
        <a:sy n="1" d="1"/>
      </p:scale>
      <p:origin x="0" y="0"/>
    </p:cViewPr>
  </p:notesTextViewPr>
  <p:sorterViewPr>
    <p:cViewPr>
      <p:scale>
        <a:sx n="100" d="100"/>
        <a:sy n="100" d="100"/>
      </p:scale>
      <p:origin x="0" y="-342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5-10-22T12:23:43.493" idx="3">
    <p:pos x="3738" y="2304"/>
    <p:text>I will add a QR code linking to our mentoring webpages here</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5E032C-99D5-4F1E-87DF-FCCF767FEC8E}" type="doc">
      <dgm:prSet loTypeId="urn:microsoft.com/office/officeart/2011/layout/ConvergingText" loCatId="process" qsTypeId="urn:microsoft.com/office/officeart/2005/8/quickstyle/simple1" qsCatId="simple" csTypeId="urn:microsoft.com/office/officeart/2005/8/colors/accent3_1" csCatId="accent3" phldr="1"/>
      <dgm:spPr/>
      <dgm:t>
        <a:bodyPr/>
        <a:lstStyle/>
        <a:p>
          <a:endParaRPr lang="en-GB"/>
        </a:p>
      </dgm:t>
    </dgm:pt>
    <dgm:pt modelId="{498454CE-4318-4A98-BA80-1FF0654C9C6A}">
      <dgm:prSet phldrT="[Text]"/>
      <dgm:spPr/>
      <dgm:t>
        <a:bodyPr/>
        <a:lstStyle/>
        <a:p>
          <a:r>
            <a:rPr lang="en-GB" dirty="0"/>
            <a:t>Mentoring Committee approval on matches</a:t>
          </a:r>
        </a:p>
      </dgm:t>
    </dgm:pt>
    <dgm:pt modelId="{2385A074-625A-4EAB-957B-AD102AA8BDC1}" type="parTrans" cxnId="{88632F28-A8D9-4B96-81B2-DA5C39B27B3D}">
      <dgm:prSet/>
      <dgm:spPr/>
      <dgm:t>
        <a:bodyPr/>
        <a:lstStyle/>
        <a:p>
          <a:endParaRPr lang="en-GB"/>
        </a:p>
      </dgm:t>
    </dgm:pt>
    <dgm:pt modelId="{08FECBE2-2C85-44DB-AFF5-0CDD6DADAEAD}" type="sibTrans" cxnId="{88632F28-A8D9-4B96-81B2-DA5C39B27B3D}">
      <dgm:prSet/>
      <dgm:spPr/>
      <dgm:t>
        <a:bodyPr/>
        <a:lstStyle/>
        <a:p>
          <a:endParaRPr lang="en-GB"/>
        </a:p>
      </dgm:t>
    </dgm:pt>
    <dgm:pt modelId="{B4C09334-AE08-4609-8982-F62E45A6A9FA}">
      <dgm:prSet phldrT="[Text]"/>
      <dgm:spPr/>
      <dgm:t>
        <a:bodyPr/>
        <a:lstStyle/>
        <a:p>
          <a:r>
            <a:rPr lang="en-GB"/>
            <a:t>Log on to </a:t>
          </a:r>
          <a:r>
            <a:rPr lang="en-GB">
              <a:latin typeface="Roboto Medium"/>
            </a:rPr>
            <a:t>MentorNet</a:t>
          </a:r>
          <a:endParaRPr lang="en-GB"/>
        </a:p>
      </dgm:t>
    </dgm:pt>
    <dgm:pt modelId="{A7CCDB80-A424-49AE-BE3A-CF2468C6E052}" type="parTrans" cxnId="{3ECC699F-F80C-48B0-9931-A3E8C7D8AECB}">
      <dgm:prSet/>
      <dgm:spPr/>
      <dgm:t>
        <a:bodyPr/>
        <a:lstStyle/>
        <a:p>
          <a:endParaRPr lang="en-GB"/>
        </a:p>
      </dgm:t>
    </dgm:pt>
    <dgm:pt modelId="{D8CBB8B0-51EB-4DB0-A24D-40E4451187C0}" type="sibTrans" cxnId="{3ECC699F-F80C-48B0-9931-A3E8C7D8AECB}">
      <dgm:prSet/>
      <dgm:spPr/>
      <dgm:t>
        <a:bodyPr/>
        <a:lstStyle/>
        <a:p>
          <a:endParaRPr lang="en-GB"/>
        </a:p>
      </dgm:t>
    </dgm:pt>
    <dgm:pt modelId="{DD75C2CC-F21F-4983-8219-BA7A09B26B27}">
      <dgm:prSet phldrT="[Text]"/>
      <dgm:spPr/>
      <dgm:t>
        <a:bodyPr/>
        <a:lstStyle/>
        <a:p>
          <a:r>
            <a:rPr lang="en-GB"/>
            <a:t>Mentor profile update</a:t>
          </a:r>
        </a:p>
      </dgm:t>
    </dgm:pt>
    <dgm:pt modelId="{0CA8C2EF-ED56-4F52-B2CC-8A0429B75CF7}" type="parTrans" cxnId="{86F6687F-7EC1-4197-8566-E4024BAE7EA1}">
      <dgm:prSet/>
      <dgm:spPr/>
      <dgm:t>
        <a:bodyPr/>
        <a:lstStyle/>
        <a:p>
          <a:endParaRPr lang="en-GB"/>
        </a:p>
      </dgm:t>
    </dgm:pt>
    <dgm:pt modelId="{9A616E25-604B-46A2-A5A8-F7E6B2329984}" type="sibTrans" cxnId="{86F6687F-7EC1-4197-8566-E4024BAE7EA1}">
      <dgm:prSet/>
      <dgm:spPr/>
      <dgm:t>
        <a:bodyPr/>
        <a:lstStyle/>
        <a:p>
          <a:endParaRPr lang="en-GB"/>
        </a:p>
      </dgm:t>
    </dgm:pt>
    <dgm:pt modelId="{7A71C7F5-89E4-4257-9A3A-D4D43F22D45A}">
      <dgm:prSet phldrT="[Text]"/>
      <dgm:spPr/>
      <dgm:t>
        <a:bodyPr/>
        <a:lstStyle/>
        <a:p>
          <a:r>
            <a:rPr lang="en-GB"/>
            <a:t>Mentee profile update</a:t>
          </a:r>
        </a:p>
        <a:p>
          <a:r>
            <a:rPr lang="en-GB"/>
            <a:t>Request up to 5 mentors</a:t>
          </a:r>
        </a:p>
      </dgm:t>
    </dgm:pt>
    <dgm:pt modelId="{61BB906A-0A9F-4497-A55C-587A412AC933}" type="parTrans" cxnId="{611F37C2-9722-4A88-AADB-4B5DAFF621C8}">
      <dgm:prSet/>
      <dgm:spPr/>
      <dgm:t>
        <a:bodyPr/>
        <a:lstStyle/>
        <a:p>
          <a:endParaRPr lang="en-GB"/>
        </a:p>
      </dgm:t>
    </dgm:pt>
    <dgm:pt modelId="{891BEE12-681D-45CA-9736-949138AA04A7}" type="sibTrans" cxnId="{611F37C2-9722-4A88-AADB-4B5DAFF621C8}">
      <dgm:prSet/>
      <dgm:spPr/>
      <dgm:t>
        <a:bodyPr/>
        <a:lstStyle/>
        <a:p>
          <a:endParaRPr lang="en-GB"/>
        </a:p>
      </dgm:t>
    </dgm:pt>
    <dgm:pt modelId="{1E124F56-66C6-4382-B8E2-8981E32D6E8D}" type="pres">
      <dgm:prSet presAssocID="{D65E032C-99D5-4F1E-87DF-FCCF767FEC8E}" presName="Name0" presStyleCnt="0">
        <dgm:presLayoutVars>
          <dgm:chMax/>
          <dgm:chPref val="1"/>
          <dgm:dir/>
          <dgm:animOne val="branch"/>
          <dgm:animLvl val="lvl"/>
          <dgm:resizeHandles/>
        </dgm:presLayoutVars>
      </dgm:prSet>
      <dgm:spPr/>
    </dgm:pt>
    <dgm:pt modelId="{8C424B11-9701-44B5-9FB6-FF72CA888004}" type="pres">
      <dgm:prSet presAssocID="{498454CE-4318-4A98-BA80-1FF0654C9C6A}" presName="composite" presStyleCnt="0"/>
      <dgm:spPr/>
    </dgm:pt>
    <dgm:pt modelId="{CB33F458-F0F6-4FBA-8389-DAB28F98EAA2}" type="pres">
      <dgm:prSet presAssocID="{498454CE-4318-4A98-BA80-1FF0654C9C6A}" presName="ParentAccent1" presStyleLbl="alignNode1" presStyleIdx="0" presStyleCnt="34"/>
      <dgm:spPr/>
    </dgm:pt>
    <dgm:pt modelId="{C147EC19-3F1B-4460-B070-A5C2D7DD799B}" type="pres">
      <dgm:prSet presAssocID="{498454CE-4318-4A98-BA80-1FF0654C9C6A}" presName="ParentAccent2" presStyleLbl="alignNode1" presStyleIdx="1" presStyleCnt="34"/>
      <dgm:spPr/>
    </dgm:pt>
    <dgm:pt modelId="{D777A72E-CE75-4C2A-A676-48665C0705E6}" type="pres">
      <dgm:prSet presAssocID="{498454CE-4318-4A98-BA80-1FF0654C9C6A}" presName="ParentAccent3" presStyleLbl="alignNode1" presStyleIdx="2" presStyleCnt="34"/>
      <dgm:spPr/>
    </dgm:pt>
    <dgm:pt modelId="{D8AEA079-049A-492A-B0F7-768AE5E30D38}" type="pres">
      <dgm:prSet presAssocID="{498454CE-4318-4A98-BA80-1FF0654C9C6A}" presName="ParentAccent4" presStyleLbl="alignNode1" presStyleIdx="3" presStyleCnt="34"/>
      <dgm:spPr/>
    </dgm:pt>
    <dgm:pt modelId="{58A3DA54-E207-471C-8FAF-E74CEEE8C3D7}" type="pres">
      <dgm:prSet presAssocID="{498454CE-4318-4A98-BA80-1FF0654C9C6A}" presName="ParentAccent5" presStyleLbl="alignNode1" presStyleIdx="4" presStyleCnt="34"/>
      <dgm:spPr/>
    </dgm:pt>
    <dgm:pt modelId="{D7521558-AD6C-480F-A42C-7A217250A603}" type="pres">
      <dgm:prSet presAssocID="{498454CE-4318-4A98-BA80-1FF0654C9C6A}" presName="ParentAccent6" presStyleLbl="alignNode1" presStyleIdx="5" presStyleCnt="34"/>
      <dgm:spPr/>
    </dgm:pt>
    <dgm:pt modelId="{3E0481AD-E1A1-42FA-B325-98E4B5523BFD}" type="pres">
      <dgm:prSet presAssocID="{498454CE-4318-4A98-BA80-1FF0654C9C6A}" presName="ParentAccent7" presStyleLbl="alignNode1" presStyleIdx="6" presStyleCnt="34"/>
      <dgm:spPr/>
    </dgm:pt>
    <dgm:pt modelId="{3198F378-DA1C-4C11-B14E-58C027A16AF0}" type="pres">
      <dgm:prSet presAssocID="{498454CE-4318-4A98-BA80-1FF0654C9C6A}" presName="ParentAccent8" presStyleLbl="alignNode1" presStyleIdx="7" presStyleCnt="34"/>
      <dgm:spPr/>
    </dgm:pt>
    <dgm:pt modelId="{10A0C4EA-8893-46D3-BEF2-64E6D034DBE1}" type="pres">
      <dgm:prSet presAssocID="{498454CE-4318-4A98-BA80-1FF0654C9C6A}" presName="ParentAccent9" presStyleLbl="alignNode1" presStyleIdx="8" presStyleCnt="34"/>
      <dgm:spPr/>
    </dgm:pt>
    <dgm:pt modelId="{D323DD2E-EB21-4D31-8363-1A17108BB2AA}" type="pres">
      <dgm:prSet presAssocID="{498454CE-4318-4A98-BA80-1FF0654C9C6A}" presName="ParentAccent10" presStyleLbl="alignNode1" presStyleIdx="9" presStyleCnt="34"/>
      <dgm:spPr/>
    </dgm:pt>
    <dgm:pt modelId="{E75E6F9C-AEC0-4FE7-B79F-DA541296A8DD}" type="pres">
      <dgm:prSet presAssocID="{498454CE-4318-4A98-BA80-1FF0654C9C6A}" presName="Parent" presStyleLbl="alignNode1" presStyleIdx="10" presStyleCnt="34">
        <dgm:presLayoutVars>
          <dgm:chMax val="5"/>
          <dgm:chPref val="3"/>
          <dgm:bulletEnabled val="1"/>
        </dgm:presLayoutVars>
      </dgm:prSet>
      <dgm:spPr/>
    </dgm:pt>
    <dgm:pt modelId="{A5D85D7D-D291-4488-8D9D-E5998AC9A4AA}" type="pres">
      <dgm:prSet presAssocID="{B4C09334-AE08-4609-8982-F62E45A6A9FA}" presName="Child1Accent1" presStyleLbl="alignNode1" presStyleIdx="11" presStyleCnt="34" custScaleX="89007"/>
      <dgm:spPr/>
    </dgm:pt>
    <dgm:pt modelId="{F6670B4F-093D-42B9-AE6D-C4F6CEBEBAC0}" type="pres">
      <dgm:prSet presAssocID="{B4C09334-AE08-4609-8982-F62E45A6A9FA}" presName="Child1Accent2" presStyleLbl="alignNode1" presStyleIdx="12" presStyleCnt="34"/>
      <dgm:spPr/>
    </dgm:pt>
    <dgm:pt modelId="{96837745-D300-486C-827F-ADED0A3ADBA2}" type="pres">
      <dgm:prSet presAssocID="{B4C09334-AE08-4609-8982-F62E45A6A9FA}" presName="Child1Accent3" presStyleLbl="alignNode1" presStyleIdx="13" presStyleCnt="34"/>
      <dgm:spPr/>
    </dgm:pt>
    <dgm:pt modelId="{14A55D7B-3255-4E32-A817-A5016ACACF00}" type="pres">
      <dgm:prSet presAssocID="{B4C09334-AE08-4609-8982-F62E45A6A9FA}" presName="Child1Accent4" presStyleLbl="alignNode1" presStyleIdx="14" presStyleCnt="34"/>
      <dgm:spPr/>
    </dgm:pt>
    <dgm:pt modelId="{C59D7F08-4B0A-426D-B82D-42BB9A07BF73}" type="pres">
      <dgm:prSet presAssocID="{B4C09334-AE08-4609-8982-F62E45A6A9FA}" presName="Child1Accent5" presStyleLbl="alignNode1" presStyleIdx="15" presStyleCnt="34"/>
      <dgm:spPr/>
    </dgm:pt>
    <dgm:pt modelId="{0327124E-E120-44D2-928C-1F9FC6B7F719}" type="pres">
      <dgm:prSet presAssocID="{B4C09334-AE08-4609-8982-F62E45A6A9FA}" presName="Child1Accent6" presStyleLbl="alignNode1" presStyleIdx="16" presStyleCnt="34"/>
      <dgm:spPr/>
    </dgm:pt>
    <dgm:pt modelId="{8A7E28DE-2333-486D-8728-A452B37D9A31}" type="pres">
      <dgm:prSet presAssocID="{B4C09334-AE08-4609-8982-F62E45A6A9FA}" presName="Child1Accent7" presStyleLbl="alignNode1" presStyleIdx="17" presStyleCnt="34"/>
      <dgm:spPr/>
    </dgm:pt>
    <dgm:pt modelId="{5CB076A4-0629-45B1-A2E1-67EF71522F59}" type="pres">
      <dgm:prSet presAssocID="{B4C09334-AE08-4609-8982-F62E45A6A9FA}" presName="Child1Accent8" presStyleLbl="alignNode1" presStyleIdx="18" presStyleCnt="34"/>
      <dgm:spPr/>
    </dgm:pt>
    <dgm:pt modelId="{EDBE6CB5-3D97-4946-9E4E-F47950F9916D}" type="pres">
      <dgm:prSet presAssocID="{B4C09334-AE08-4609-8982-F62E45A6A9FA}" presName="Child1Accent9" presStyleLbl="alignNode1" presStyleIdx="19" presStyleCnt="34"/>
      <dgm:spPr/>
    </dgm:pt>
    <dgm:pt modelId="{697B5AF4-AEDF-480A-8951-9852C86DCB8A}" type="pres">
      <dgm:prSet presAssocID="{B4C09334-AE08-4609-8982-F62E45A6A9FA}" presName="Child1" presStyleLbl="revTx" presStyleIdx="0" presStyleCnt="3" custLinFactNeighborX="391" custLinFactNeighborY="-16447">
        <dgm:presLayoutVars>
          <dgm:chMax/>
          <dgm:chPref val="0"/>
          <dgm:bulletEnabled val="1"/>
        </dgm:presLayoutVars>
      </dgm:prSet>
      <dgm:spPr/>
    </dgm:pt>
    <dgm:pt modelId="{07E3AD36-F15E-46D5-B3AB-D9C62A3DCC30}" type="pres">
      <dgm:prSet presAssocID="{DD75C2CC-F21F-4983-8219-BA7A09B26B27}" presName="Child2Accent1" presStyleLbl="alignNode1" presStyleIdx="20" presStyleCnt="34"/>
      <dgm:spPr/>
    </dgm:pt>
    <dgm:pt modelId="{9EFEEF4F-3B29-4CEE-87CF-F59F4105FEBC}" type="pres">
      <dgm:prSet presAssocID="{DD75C2CC-F21F-4983-8219-BA7A09B26B27}" presName="Child2Accent2" presStyleLbl="alignNode1" presStyleIdx="21" presStyleCnt="34"/>
      <dgm:spPr/>
    </dgm:pt>
    <dgm:pt modelId="{370A2CFD-BC17-41A2-9DE4-F13271562B49}" type="pres">
      <dgm:prSet presAssocID="{DD75C2CC-F21F-4983-8219-BA7A09B26B27}" presName="Child2Accent3" presStyleLbl="alignNode1" presStyleIdx="22" presStyleCnt="34"/>
      <dgm:spPr/>
    </dgm:pt>
    <dgm:pt modelId="{5B650838-82C6-4693-8DF5-E39E2C06BBDD}" type="pres">
      <dgm:prSet presAssocID="{DD75C2CC-F21F-4983-8219-BA7A09B26B27}" presName="Child2Accent4" presStyleLbl="alignNode1" presStyleIdx="23" presStyleCnt="34"/>
      <dgm:spPr/>
    </dgm:pt>
    <dgm:pt modelId="{80748938-8235-40D1-8014-B323E71E5374}" type="pres">
      <dgm:prSet presAssocID="{DD75C2CC-F21F-4983-8219-BA7A09B26B27}" presName="Child2Accent5" presStyleLbl="alignNode1" presStyleIdx="24" presStyleCnt="34"/>
      <dgm:spPr/>
    </dgm:pt>
    <dgm:pt modelId="{FF44B17D-48B1-4F53-AAB8-83DE10F3A264}" type="pres">
      <dgm:prSet presAssocID="{DD75C2CC-F21F-4983-8219-BA7A09B26B27}" presName="Child2Accent6" presStyleLbl="alignNode1" presStyleIdx="25" presStyleCnt="34"/>
      <dgm:spPr/>
    </dgm:pt>
    <dgm:pt modelId="{CE78F66A-6581-42E0-ADD3-A84E26BBF5FD}" type="pres">
      <dgm:prSet presAssocID="{DD75C2CC-F21F-4983-8219-BA7A09B26B27}" presName="Child2Accent7" presStyleLbl="alignNode1" presStyleIdx="26" presStyleCnt="34"/>
      <dgm:spPr/>
    </dgm:pt>
    <dgm:pt modelId="{FCDC6FDF-6EBA-4950-923D-FC394102D96D}" type="pres">
      <dgm:prSet presAssocID="{DD75C2CC-F21F-4983-8219-BA7A09B26B27}" presName="Child2" presStyleLbl="revTx" presStyleIdx="1" presStyleCnt="3" custScaleX="148690" custLinFactNeighborX="25435" custLinFactNeighborY="-14717">
        <dgm:presLayoutVars>
          <dgm:chMax/>
          <dgm:chPref val="0"/>
          <dgm:bulletEnabled val="1"/>
        </dgm:presLayoutVars>
      </dgm:prSet>
      <dgm:spPr/>
    </dgm:pt>
    <dgm:pt modelId="{C83A8B76-DAC3-4FA7-9CD4-B9792EAA3D04}" type="pres">
      <dgm:prSet presAssocID="{7A71C7F5-89E4-4257-9A3A-D4D43F22D45A}" presName="Child3Accent1" presStyleLbl="alignNode1" presStyleIdx="27" presStyleCnt="34"/>
      <dgm:spPr/>
    </dgm:pt>
    <dgm:pt modelId="{7F2DBD34-9E0A-412C-AB5B-28838FBEDB34}" type="pres">
      <dgm:prSet presAssocID="{7A71C7F5-89E4-4257-9A3A-D4D43F22D45A}" presName="Child3Accent2" presStyleLbl="alignNode1" presStyleIdx="28" presStyleCnt="34"/>
      <dgm:spPr/>
    </dgm:pt>
    <dgm:pt modelId="{2B962714-D7F1-4279-9F82-DF56D685D5CC}" type="pres">
      <dgm:prSet presAssocID="{7A71C7F5-89E4-4257-9A3A-D4D43F22D45A}" presName="Child3Accent3" presStyleLbl="alignNode1" presStyleIdx="29" presStyleCnt="34"/>
      <dgm:spPr/>
    </dgm:pt>
    <dgm:pt modelId="{B8300AFC-7A74-4DB1-8E43-0C4E71D07DC0}" type="pres">
      <dgm:prSet presAssocID="{7A71C7F5-89E4-4257-9A3A-D4D43F22D45A}" presName="Child3Accent4" presStyleLbl="alignNode1" presStyleIdx="30" presStyleCnt="34"/>
      <dgm:spPr/>
    </dgm:pt>
    <dgm:pt modelId="{5387976A-8AC5-4DFD-87F0-834BB6C0167B}" type="pres">
      <dgm:prSet presAssocID="{7A71C7F5-89E4-4257-9A3A-D4D43F22D45A}" presName="Child3Accent5" presStyleLbl="alignNode1" presStyleIdx="31" presStyleCnt="34"/>
      <dgm:spPr/>
    </dgm:pt>
    <dgm:pt modelId="{729EE17D-650A-4EAA-9C0D-0609E30AC54C}" type="pres">
      <dgm:prSet presAssocID="{7A71C7F5-89E4-4257-9A3A-D4D43F22D45A}" presName="Child3Accent6" presStyleLbl="alignNode1" presStyleIdx="32" presStyleCnt="34"/>
      <dgm:spPr/>
    </dgm:pt>
    <dgm:pt modelId="{1DD8018E-0FAF-4F34-9B57-223E6225FF3C}" type="pres">
      <dgm:prSet presAssocID="{7A71C7F5-89E4-4257-9A3A-D4D43F22D45A}" presName="Child3Accent7" presStyleLbl="alignNode1" presStyleIdx="33" presStyleCnt="34"/>
      <dgm:spPr/>
    </dgm:pt>
    <dgm:pt modelId="{EA52C07D-F10E-4172-95D2-7D2DF1492563}" type="pres">
      <dgm:prSet presAssocID="{7A71C7F5-89E4-4257-9A3A-D4D43F22D45A}" presName="Child3" presStyleLbl="revTx" presStyleIdx="2" presStyleCnt="3" custScaleX="100509">
        <dgm:presLayoutVars>
          <dgm:chMax/>
          <dgm:chPref val="0"/>
          <dgm:bulletEnabled val="1"/>
        </dgm:presLayoutVars>
      </dgm:prSet>
      <dgm:spPr/>
    </dgm:pt>
  </dgm:ptLst>
  <dgm:cxnLst>
    <dgm:cxn modelId="{88632F28-A8D9-4B96-81B2-DA5C39B27B3D}" srcId="{D65E032C-99D5-4F1E-87DF-FCCF767FEC8E}" destId="{498454CE-4318-4A98-BA80-1FF0654C9C6A}" srcOrd="0" destOrd="0" parTransId="{2385A074-625A-4EAB-957B-AD102AA8BDC1}" sibTransId="{08FECBE2-2C85-44DB-AFF5-0CDD6DADAEAD}"/>
    <dgm:cxn modelId="{9B3A8B2A-CBB7-48A8-ABF9-9D1B34A5FE1E}" type="presOf" srcId="{B4C09334-AE08-4609-8982-F62E45A6A9FA}" destId="{697B5AF4-AEDF-480A-8951-9852C86DCB8A}" srcOrd="0" destOrd="0" presId="urn:microsoft.com/office/officeart/2011/layout/ConvergingText"/>
    <dgm:cxn modelId="{57085467-BBDB-44CE-8EB8-505753F3E7D2}" type="presOf" srcId="{DD75C2CC-F21F-4983-8219-BA7A09B26B27}" destId="{FCDC6FDF-6EBA-4950-923D-FC394102D96D}" srcOrd="0" destOrd="0" presId="urn:microsoft.com/office/officeart/2011/layout/ConvergingText"/>
    <dgm:cxn modelId="{86F6687F-7EC1-4197-8566-E4024BAE7EA1}" srcId="{498454CE-4318-4A98-BA80-1FF0654C9C6A}" destId="{DD75C2CC-F21F-4983-8219-BA7A09B26B27}" srcOrd="1" destOrd="0" parTransId="{0CA8C2EF-ED56-4F52-B2CC-8A0429B75CF7}" sibTransId="{9A616E25-604B-46A2-A5A8-F7E6B2329984}"/>
    <dgm:cxn modelId="{8DD1628A-FA5D-457B-8F8B-8B4A2AAF22AA}" type="presOf" srcId="{D65E032C-99D5-4F1E-87DF-FCCF767FEC8E}" destId="{1E124F56-66C6-4382-B8E2-8981E32D6E8D}" srcOrd="0" destOrd="0" presId="urn:microsoft.com/office/officeart/2011/layout/ConvergingText"/>
    <dgm:cxn modelId="{CDCB8C99-DAD9-438A-84E2-EA542663DC6F}" type="presOf" srcId="{498454CE-4318-4A98-BA80-1FF0654C9C6A}" destId="{E75E6F9C-AEC0-4FE7-B79F-DA541296A8DD}" srcOrd="0" destOrd="0" presId="urn:microsoft.com/office/officeart/2011/layout/ConvergingText"/>
    <dgm:cxn modelId="{3ECC699F-F80C-48B0-9931-A3E8C7D8AECB}" srcId="{498454CE-4318-4A98-BA80-1FF0654C9C6A}" destId="{B4C09334-AE08-4609-8982-F62E45A6A9FA}" srcOrd="0" destOrd="0" parTransId="{A7CCDB80-A424-49AE-BE3A-CF2468C6E052}" sibTransId="{D8CBB8B0-51EB-4DB0-A24D-40E4451187C0}"/>
    <dgm:cxn modelId="{6DF67FB6-6289-42E5-A198-FE80FCCACC79}" type="presOf" srcId="{7A71C7F5-89E4-4257-9A3A-D4D43F22D45A}" destId="{EA52C07D-F10E-4172-95D2-7D2DF1492563}" srcOrd="0" destOrd="0" presId="urn:microsoft.com/office/officeart/2011/layout/ConvergingText"/>
    <dgm:cxn modelId="{611F37C2-9722-4A88-AADB-4B5DAFF621C8}" srcId="{498454CE-4318-4A98-BA80-1FF0654C9C6A}" destId="{7A71C7F5-89E4-4257-9A3A-D4D43F22D45A}" srcOrd="2" destOrd="0" parTransId="{61BB906A-0A9F-4497-A55C-587A412AC933}" sibTransId="{891BEE12-681D-45CA-9736-949138AA04A7}"/>
    <dgm:cxn modelId="{F5C2A205-2C71-46ED-9FDB-50AB64F96EBC}" type="presParOf" srcId="{1E124F56-66C6-4382-B8E2-8981E32D6E8D}" destId="{8C424B11-9701-44B5-9FB6-FF72CA888004}" srcOrd="0" destOrd="0" presId="urn:microsoft.com/office/officeart/2011/layout/ConvergingText"/>
    <dgm:cxn modelId="{928B4E97-0B2E-4F10-AF4D-DF54D1724F51}" type="presParOf" srcId="{8C424B11-9701-44B5-9FB6-FF72CA888004}" destId="{CB33F458-F0F6-4FBA-8389-DAB28F98EAA2}" srcOrd="0" destOrd="0" presId="urn:microsoft.com/office/officeart/2011/layout/ConvergingText"/>
    <dgm:cxn modelId="{FF00FFF2-F86A-4889-8C25-4AFCA1A55276}" type="presParOf" srcId="{8C424B11-9701-44B5-9FB6-FF72CA888004}" destId="{C147EC19-3F1B-4460-B070-A5C2D7DD799B}" srcOrd="1" destOrd="0" presId="urn:microsoft.com/office/officeart/2011/layout/ConvergingText"/>
    <dgm:cxn modelId="{A5ED9553-DAD0-4947-BDE4-776B4ACC53F2}" type="presParOf" srcId="{8C424B11-9701-44B5-9FB6-FF72CA888004}" destId="{D777A72E-CE75-4C2A-A676-48665C0705E6}" srcOrd="2" destOrd="0" presId="urn:microsoft.com/office/officeart/2011/layout/ConvergingText"/>
    <dgm:cxn modelId="{D777FEFC-44FE-4E3F-95E0-939FFAE65A4A}" type="presParOf" srcId="{8C424B11-9701-44B5-9FB6-FF72CA888004}" destId="{D8AEA079-049A-492A-B0F7-768AE5E30D38}" srcOrd="3" destOrd="0" presId="urn:microsoft.com/office/officeart/2011/layout/ConvergingText"/>
    <dgm:cxn modelId="{3A291341-9307-4732-AE29-8CC199E33F2A}" type="presParOf" srcId="{8C424B11-9701-44B5-9FB6-FF72CA888004}" destId="{58A3DA54-E207-471C-8FAF-E74CEEE8C3D7}" srcOrd="4" destOrd="0" presId="urn:microsoft.com/office/officeart/2011/layout/ConvergingText"/>
    <dgm:cxn modelId="{A1368FE8-801B-4114-A555-49EE7FE63F62}" type="presParOf" srcId="{8C424B11-9701-44B5-9FB6-FF72CA888004}" destId="{D7521558-AD6C-480F-A42C-7A217250A603}" srcOrd="5" destOrd="0" presId="urn:microsoft.com/office/officeart/2011/layout/ConvergingText"/>
    <dgm:cxn modelId="{BB0E2018-7287-4CFD-9E19-187E5BFC07DE}" type="presParOf" srcId="{8C424B11-9701-44B5-9FB6-FF72CA888004}" destId="{3E0481AD-E1A1-42FA-B325-98E4B5523BFD}" srcOrd="6" destOrd="0" presId="urn:microsoft.com/office/officeart/2011/layout/ConvergingText"/>
    <dgm:cxn modelId="{BEE95DAB-003C-4F4A-9BCE-41D81DBC86A4}" type="presParOf" srcId="{8C424B11-9701-44B5-9FB6-FF72CA888004}" destId="{3198F378-DA1C-4C11-B14E-58C027A16AF0}" srcOrd="7" destOrd="0" presId="urn:microsoft.com/office/officeart/2011/layout/ConvergingText"/>
    <dgm:cxn modelId="{E93CE762-19CF-4D7D-8960-687CB02F886F}" type="presParOf" srcId="{8C424B11-9701-44B5-9FB6-FF72CA888004}" destId="{10A0C4EA-8893-46D3-BEF2-64E6D034DBE1}" srcOrd="8" destOrd="0" presId="urn:microsoft.com/office/officeart/2011/layout/ConvergingText"/>
    <dgm:cxn modelId="{7F414D56-C292-492A-BAB3-91E6D02E3EAD}" type="presParOf" srcId="{8C424B11-9701-44B5-9FB6-FF72CA888004}" destId="{D323DD2E-EB21-4D31-8363-1A17108BB2AA}" srcOrd="9" destOrd="0" presId="urn:microsoft.com/office/officeart/2011/layout/ConvergingText"/>
    <dgm:cxn modelId="{3BBF9DDA-94F1-42AF-8075-6E623B005F9D}" type="presParOf" srcId="{8C424B11-9701-44B5-9FB6-FF72CA888004}" destId="{E75E6F9C-AEC0-4FE7-B79F-DA541296A8DD}" srcOrd="10" destOrd="0" presId="urn:microsoft.com/office/officeart/2011/layout/ConvergingText"/>
    <dgm:cxn modelId="{46841388-A208-4AEA-B8AC-3CD38E7C6F91}" type="presParOf" srcId="{8C424B11-9701-44B5-9FB6-FF72CA888004}" destId="{A5D85D7D-D291-4488-8D9D-E5998AC9A4AA}" srcOrd="11" destOrd="0" presId="urn:microsoft.com/office/officeart/2011/layout/ConvergingText"/>
    <dgm:cxn modelId="{A1200516-A17D-416A-91D1-81C5A77F7076}" type="presParOf" srcId="{8C424B11-9701-44B5-9FB6-FF72CA888004}" destId="{F6670B4F-093D-42B9-AE6D-C4F6CEBEBAC0}" srcOrd="12" destOrd="0" presId="urn:microsoft.com/office/officeart/2011/layout/ConvergingText"/>
    <dgm:cxn modelId="{385FF99E-B19E-49CF-B450-C9B9662C7B3F}" type="presParOf" srcId="{8C424B11-9701-44B5-9FB6-FF72CA888004}" destId="{96837745-D300-486C-827F-ADED0A3ADBA2}" srcOrd="13" destOrd="0" presId="urn:microsoft.com/office/officeart/2011/layout/ConvergingText"/>
    <dgm:cxn modelId="{596BDCD0-4C9C-49B2-988C-CE4A661127A6}" type="presParOf" srcId="{8C424B11-9701-44B5-9FB6-FF72CA888004}" destId="{14A55D7B-3255-4E32-A817-A5016ACACF00}" srcOrd="14" destOrd="0" presId="urn:microsoft.com/office/officeart/2011/layout/ConvergingText"/>
    <dgm:cxn modelId="{B2B5B29A-E9A2-44F3-AF5E-A2C39850B92B}" type="presParOf" srcId="{8C424B11-9701-44B5-9FB6-FF72CA888004}" destId="{C59D7F08-4B0A-426D-B82D-42BB9A07BF73}" srcOrd="15" destOrd="0" presId="urn:microsoft.com/office/officeart/2011/layout/ConvergingText"/>
    <dgm:cxn modelId="{C37B4CE6-2A4D-4DC7-A8FF-5907F63E497B}" type="presParOf" srcId="{8C424B11-9701-44B5-9FB6-FF72CA888004}" destId="{0327124E-E120-44D2-928C-1F9FC6B7F719}" srcOrd="16" destOrd="0" presId="urn:microsoft.com/office/officeart/2011/layout/ConvergingText"/>
    <dgm:cxn modelId="{7686DE9F-10CB-4096-A96A-1F47F6C28339}" type="presParOf" srcId="{8C424B11-9701-44B5-9FB6-FF72CA888004}" destId="{8A7E28DE-2333-486D-8728-A452B37D9A31}" srcOrd="17" destOrd="0" presId="urn:microsoft.com/office/officeart/2011/layout/ConvergingText"/>
    <dgm:cxn modelId="{DF727473-CD0F-4328-B677-EC3513519DD4}" type="presParOf" srcId="{8C424B11-9701-44B5-9FB6-FF72CA888004}" destId="{5CB076A4-0629-45B1-A2E1-67EF71522F59}" srcOrd="18" destOrd="0" presId="urn:microsoft.com/office/officeart/2011/layout/ConvergingText"/>
    <dgm:cxn modelId="{789C1D20-32E9-46F5-832F-2E160CF1B40B}" type="presParOf" srcId="{8C424B11-9701-44B5-9FB6-FF72CA888004}" destId="{EDBE6CB5-3D97-4946-9E4E-F47950F9916D}" srcOrd="19" destOrd="0" presId="urn:microsoft.com/office/officeart/2011/layout/ConvergingText"/>
    <dgm:cxn modelId="{F12AE801-FAA9-4B28-AC60-C2A56A09285A}" type="presParOf" srcId="{8C424B11-9701-44B5-9FB6-FF72CA888004}" destId="{697B5AF4-AEDF-480A-8951-9852C86DCB8A}" srcOrd="20" destOrd="0" presId="urn:microsoft.com/office/officeart/2011/layout/ConvergingText"/>
    <dgm:cxn modelId="{7B203D04-B9ED-4851-8EFE-A62D24E0CCB5}" type="presParOf" srcId="{8C424B11-9701-44B5-9FB6-FF72CA888004}" destId="{07E3AD36-F15E-46D5-B3AB-D9C62A3DCC30}" srcOrd="21" destOrd="0" presId="urn:microsoft.com/office/officeart/2011/layout/ConvergingText"/>
    <dgm:cxn modelId="{D98C09C7-97A9-4D43-8511-054E450F800C}" type="presParOf" srcId="{8C424B11-9701-44B5-9FB6-FF72CA888004}" destId="{9EFEEF4F-3B29-4CEE-87CF-F59F4105FEBC}" srcOrd="22" destOrd="0" presId="urn:microsoft.com/office/officeart/2011/layout/ConvergingText"/>
    <dgm:cxn modelId="{C5FABD06-C3BE-4EF5-92CE-3CCA9706A0EF}" type="presParOf" srcId="{8C424B11-9701-44B5-9FB6-FF72CA888004}" destId="{370A2CFD-BC17-41A2-9DE4-F13271562B49}" srcOrd="23" destOrd="0" presId="urn:microsoft.com/office/officeart/2011/layout/ConvergingText"/>
    <dgm:cxn modelId="{6DB81CE9-A017-4567-89D9-A5C4FE84D4B0}" type="presParOf" srcId="{8C424B11-9701-44B5-9FB6-FF72CA888004}" destId="{5B650838-82C6-4693-8DF5-E39E2C06BBDD}" srcOrd="24" destOrd="0" presId="urn:microsoft.com/office/officeart/2011/layout/ConvergingText"/>
    <dgm:cxn modelId="{2A8242B4-2126-4D7F-9536-6CCCFAE6FD46}" type="presParOf" srcId="{8C424B11-9701-44B5-9FB6-FF72CA888004}" destId="{80748938-8235-40D1-8014-B323E71E5374}" srcOrd="25" destOrd="0" presId="urn:microsoft.com/office/officeart/2011/layout/ConvergingText"/>
    <dgm:cxn modelId="{5F83C602-B08F-44CE-AEC4-2E338DB10170}" type="presParOf" srcId="{8C424B11-9701-44B5-9FB6-FF72CA888004}" destId="{FF44B17D-48B1-4F53-AAB8-83DE10F3A264}" srcOrd="26" destOrd="0" presId="urn:microsoft.com/office/officeart/2011/layout/ConvergingText"/>
    <dgm:cxn modelId="{C5CDF00A-2684-433D-8008-55383FB76E16}" type="presParOf" srcId="{8C424B11-9701-44B5-9FB6-FF72CA888004}" destId="{CE78F66A-6581-42E0-ADD3-A84E26BBF5FD}" srcOrd="27" destOrd="0" presId="urn:microsoft.com/office/officeart/2011/layout/ConvergingText"/>
    <dgm:cxn modelId="{47F5A75F-E56C-4128-B325-B761C6DF009F}" type="presParOf" srcId="{8C424B11-9701-44B5-9FB6-FF72CA888004}" destId="{FCDC6FDF-6EBA-4950-923D-FC394102D96D}" srcOrd="28" destOrd="0" presId="urn:microsoft.com/office/officeart/2011/layout/ConvergingText"/>
    <dgm:cxn modelId="{78ECB72C-E1E8-4AE1-9213-5D7A29B9394F}" type="presParOf" srcId="{8C424B11-9701-44B5-9FB6-FF72CA888004}" destId="{C83A8B76-DAC3-4FA7-9CD4-B9792EAA3D04}" srcOrd="29" destOrd="0" presId="urn:microsoft.com/office/officeart/2011/layout/ConvergingText"/>
    <dgm:cxn modelId="{C70C8621-D07F-4F8B-8B89-290F8014A904}" type="presParOf" srcId="{8C424B11-9701-44B5-9FB6-FF72CA888004}" destId="{7F2DBD34-9E0A-412C-AB5B-28838FBEDB34}" srcOrd="30" destOrd="0" presId="urn:microsoft.com/office/officeart/2011/layout/ConvergingText"/>
    <dgm:cxn modelId="{441B30D9-F0EA-4A37-82A6-9186C5AB104D}" type="presParOf" srcId="{8C424B11-9701-44B5-9FB6-FF72CA888004}" destId="{2B962714-D7F1-4279-9F82-DF56D685D5CC}" srcOrd="31" destOrd="0" presId="urn:microsoft.com/office/officeart/2011/layout/ConvergingText"/>
    <dgm:cxn modelId="{0FB986EC-57A7-46CC-859C-2C084EA668A9}" type="presParOf" srcId="{8C424B11-9701-44B5-9FB6-FF72CA888004}" destId="{B8300AFC-7A74-4DB1-8E43-0C4E71D07DC0}" srcOrd="32" destOrd="0" presId="urn:microsoft.com/office/officeart/2011/layout/ConvergingText"/>
    <dgm:cxn modelId="{4448CF45-73F9-45C1-B167-31C92F49466F}" type="presParOf" srcId="{8C424B11-9701-44B5-9FB6-FF72CA888004}" destId="{5387976A-8AC5-4DFD-87F0-834BB6C0167B}" srcOrd="33" destOrd="0" presId="urn:microsoft.com/office/officeart/2011/layout/ConvergingText"/>
    <dgm:cxn modelId="{936CECBA-31DB-4E4F-B4D2-F211ADE3EC4F}" type="presParOf" srcId="{8C424B11-9701-44B5-9FB6-FF72CA888004}" destId="{729EE17D-650A-4EAA-9C0D-0609E30AC54C}" srcOrd="34" destOrd="0" presId="urn:microsoft.com/office/officeart/2011/layout/ConvergingText"/>
    <dgm:cxn modelId="{43B4E56E-A54C-4CA8-A0ED-1E567E638E46}" type="presParOf" srcId="{8C424B11-9701-44B5-9FB6-FF72CA888004}" destId="{1DD8018E-0FAF-4F34-9B57-223E6225FF3C}" srcOrd="35" destOrd="0" presId="urn:microsoft.com/office/officeart/2011/layout/ConvergingText"/>
    <dgm:cxn modelId="{D554B0BE-FEED-43E1-A6B5-93662535F335}" type="presParOf" srcId="{8C424B11-9701-44B5-9FB6-FF72CA888004}" destId="{EA52C07D-F10E-4172-95D2-7D2DF1492563}" srcOrd="36" destOrd="0" presId="urn:microsoft.com/office/officeart/2011/layout/Converging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33F458-F0F6-4FBA-8389-DAB28F98EAA2}">
      <dsp:nvSpPr>
        <dsp:cNvPr id="0" name=""/>
        <dsp:cNvSpPr/>
      </dsp:nvSpPr>
      <dsp:spPr>
        <a:xfrm>
          <a:off x="6327867" y="1803710"/>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47EC19-3F1B-4460-B070-A5C2D7DD799B}">
      <dsp:nvSpPr>
        <dsp:cNvPr id="0" name=""/>
        <dsp:cNvSpPr/>
      </dsp:nvSpPr>
      <dsp:spPr>
        <a:xfrm>
          <a:off x="6005775" y="1803710"/>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77A72E-CE75-4C2A-A676-48665C0705E6}">
      <dsp:nvSpPr>
        <dsp:cNvPr id="0" name=""/>
        <dsp:cNvSpPr/>
      </dsp:nvSpPr>
      <dsp:spPr>
        <a:xfrm>
          <a:off x="5683683" y="1803710"/>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AEA079-049A-492A-B0F7-768AE5E30D38}">
      <dsp:nvSpPr>
        <dsp:cNvPr id="0" name=""/>
        <dsp:cNvSpPr/>
      </dsp:nvSpPr>
      <dsp:spPr>
        <a:xfrm>
          <a:off x="5362203" y="1803710"/>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A3DA54-E207-471C-8FAF-E74CEEE8C3D7}">
      <dsp:nvSpPr>
        <dsp:cNvPr id="0" name=""/>
        <dsp:cNvSpPr/>
      </dsp:nvSpPr>
      <dsp:spPr>
        <a:xfrm>
          <a:off x="5040111" y="1803710"/>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521558-AD6C-480F-A42C-7A217250A603}">
      <dsp:nvSpPr>
        <dsp:cNvPr id="0" name=""/>
        <dsp:cNvSpPr/>
      </dsp:nvSpPr>
      <dsp:spPr>
        <a:xfrm>
          <a:off x="4542277" y="1715840"/>
          <a:ext cx="351484" cy="351768"/>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0481AD-E1A1-42FA-B325-98E4B5523BFD}">
      <dsp:nvSpPr>
        <dsp:cNvPr id="0" name=""/>
        <dsp:cNvSpPr/>
      </dsp:nvSpPr>
      <dsp:spPr>
        <a:xfrm>
          <a:off x="6041291" y="1440669"/>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98F378-DA1C-4C11-B14E-58C027A16AF0}">
      <dsp:nvSpPr>
        <dsp:cNvPr id="0" name=""/>
        <dsp:cNvSpPr/>
      </dsp:nvSpPr>
      <dsp:spPr>
        <a:xfrm>
          <a:off x="6041291" y="2169352"/>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A0C4EA-8893-46D3-BEF2-64E6D034DBE1}">
      <dsp:nvSpPr>
        <dsp:cNvPr id="0" name=""/>
        <dsp:cNvSpPr/>
      </dsp:nvSpPr>
      <dsp:spPr>
        <a:xfrm>
          <a:off x="6198051" y="1598487"/>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23DD2E-EB21-4D31-8363-1A17108BB2AA}">
      <dsp:nvSpPr>
        <dsp:cNvPr id="0" name=""/>
        <dsp:cNvSpPr/>
      </dsp:nvSpPr>
      <dsp:spPr>
        <a:xfrm>
          <a:off x="6208461" y="2012400"/>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5E6F9C-AEC0-4FE7-B79F-DA541296A8DD}">
      <dsp:nvSpPr>
        <dsp:cNvPr id="0" name=""/>
        <dsp:cNvSpPr/>
      </dsp:nvSpPr>
      <dsp:spPr>
        <a:xfrm>
          <a:off x="2617072" y="1001898"/>
          <a:ext cx="1779467" cy="1779651"/>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Mentoring Committee approval on matches</a:t>
          </a:r>
        </a:p>
      </dsp:txBody>
      <dsp:txXfrm>
        <a:off x="2877669" y="1262522"/>
        <a:ext cx="1258273" cy="1258403"/>
      </dsp:txXfrm>
    </dsp:sp>
    <dsp:sp modelId="{A5D85D7D-D291-4488-8D9D-E5998AC9A4AA}">
      <dsp:nvSpPr>
        <dsp:cNvPr id="0" name=""/>
        <dsp:cNvSpPr/>
      </dsp:nvSpPr>
      <dsp:spPr>
        <a:xfrm>
          <a:off x="2503513" y="849860"/>
          <a:ext cx="312845" cy="351768"/>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670B4F-093D-42B9-AE6D-C4F6CEBEBAC0}">
      <dsp:nvSpPr>
        <dsp:cNvPr id="0" name=""/>
        <dsp:cNvSpPr/>
      </dsp:nvSpPr>
      <dsp:spPr>
        <a:xfrm>
          <a:off x="2258852" y="664293"/>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837745-D300-486C-827F-ADED0A3ADBA2}">
      <dsp:nvSpPr>
        <dsp:cNvPr id="0" name=""/>
        <dsp:cNvSpPr/>
      </dsp:nvSpPr>
      <dsp:spPr>
        <a:xfrm>
          <a:off x="1883486" y="664293"/>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A55D7B-3255-4E32-A817-A5016ACACF00}">
      <dsp:nvSpPr>
        <dsp:cNvPr id="0" name=""/>
        <dsp:cNvSpPr/>
      </dsp:nvSpPr>
      <dsp:spPr>
        <a:xfrm>
          <a:off x="1508120" y="664293"/>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9D7F08-4B0A-426D-B82D-42BB9A07BF73}">
      <dsp:nvSpPr>
        <dsp:cNvPr id="0" name=""/>
        <dsp:cNvSpPr/>
      </dsp:nvSpPr>
      <dsp:spPr>
        <a:xfrm>
          <a:off x="1132754" y="664293"/>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27124E-E120-44D2-928C-1F9FC6B7F719}">
      <dsp:nvSpPr>
        <dsp:cNvPr id="0" name=""/>
        <dsp:cNvSpPr/>
      </dsp:nvSpPr>
      <dsp:spPr>
        <a:xfrm>
          <a:off x="756776" y="664293"/>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7E28DE-2333-486D-8728-A452B37D9A31}">
      <dsp:nvSpPr>
        <dsp:cNvPr id="0" name=""/>
        <dsp:cNvSpPr/>
      </dsp:nvSpPr>
      <dsp:spPr>
        <a:xfrm>
          <a:off x="381410" y="664293"/>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7B5AF4-AEDF-480A-8951-9852C86DCB8A}">
      <dsp:nvSpPr>
        <dsp:cNvPr id="0" name=""/>
        <dsp:cNvSpPr/>
      </dsp:nvSpPr>
      <dsp:spPr>
        <a:xfrm>
          <a:off x="388240" y="136430"/>
          <a:ext cx="2059919" cy="452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577850">
            <a:lnSpc>
              <a:spcPct val="90000"/>
            </a:lnSpc>
            <a:spcBef>
              <a:spcPct val="0"/>
            </a:spcBef>
            <a:spcAft>
              <a:spcPct val="35000"/>
            </a:spcAft>
            <a:buNone/>
          </a:pPr>
          <a:r>
            <a:rPr lang="en-GB" sz="1300" kern="1200"/>
            <a:t>Log on to </a:t>
          </a:r>
          <a:r>
            <a:rPr lang="en-GB" sz="1300" kern="1200">
              <a:latin typeface="Roboto Medium"/>
            </a:rPr>
            <a:t>MentorNet</a:t>
          </a:r>
          <a:endParaRPr lang="en-GB" sz="1300" kern="1200"/>
        </a:p>
      </dsp:txBody>
      <dsp:txXfrm>
        <a:off x="388240" y="136430"/>
        <a:ext cx="2059919" cy="452066"/>
      </dsp:txXfrm>
    </dsp:sp>
    <dsp:sp modelId="{07E3AD36-F15E-46D5-B3AB-D9C62A3DCC30}">
      <dsp:nvSpPr>
        <dsp:cNvPr id="0" name=""/>
        <dsp:cNvSpPr/>
      </dsp:nvSpPr>
      <dsp:spPr>
        <a:xfrm>
          <a:off x="2119238" y="1715840"/>
          <a:ext cx="351484" cy="351768"/>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FEEF4F-3B29-4CEE-87CF-F59F4105FEBC}">
      <dsp:nvSpPr>
        <dsp:cNvPr id="0" name=""/>
        <dsp:cNvSpPr/>
      </dsp:nvSpPr>
      <dsp:spPr>
        <a:xfrm>
          <a:off x="1771428" y="1803710"/>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0A2CFD-BC17-41A2-9DE4-F13271562B49}">
      <dsp:nvSpPr>
        <dsp:cNvPr id="0" name=""/>
        <dsp:cNvSpPr/>
      </dsp:nvSpPr>
      <dsp:spPr>
        <a:xfrm>
          <a:off x="1424229" y="1803710"/>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650838-82C6-4693-8DF5-E39E2C06BBDD}">
      <dsp:nvSpPr>
        <dsp:cNvPr id="0" name=""/>
        <dsp:cNvSpPr/>
      </dsp:nvSpPr>
      <dsp:spPr>
        <a:xfrm>
          <a:off x="1076419" y="1803710"/>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748938-8235-40D1-8014-B323E71E5374}">
      <dsp:nvSpPr>
        <dsp:cNvPr id="0" name=""/>
        <dsp:cNvSpPr/>
      </dsp:nvSpPr>
      <dsp:spPr>
        <a:xfrm>
          <a:off x="729221" y="1803710"/>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44B17D-48B1-4F53-AAB8-83DE10F3A264}">
      <dsp:nvSpPr>
        <dsp:cNvPr id="0" name=""/>
        <dsp:cNvSpPr/>
      </dsp:nvSpPr>
      <dsp:spPr>
        <a:xfrm>
          <a:off x="381410" y="1803710"/>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DC6FDF-6EBA-4950-923D-FC394102D96D}">
      <dsp:nvSpPr>
        <dsp:cNvPr id="0" name=""/>
        <dsp:cNvSpPr/>
      </dsp:nvSpPr>
      <dsp:spPr>
        <a:xfrm>
          <a:off x="397166" y="1287425"/>
          <a:ext cx="2316291" cy="452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577850">
            <a:lnSpc>
              <a:spcPct val="90000"/>
            </a:lnSpc>
            <a:spcBef>
              <a:spcPct val="0"/>
            </a:spcBef>
            <a:spcAft>
              <a:spcPct val="35000"/>
            </a:spcAft>
            <a:buNone/>
          </a:pPr>
          <a:r>
            <a:rPr lang="en-GB" sz="1300" kern="1200"/>
            <a:t>Mentor profile update</a:t>
          </a:r>
        </a:p>
      </dsp:txBody>
      <dsp:txXfrm>
        <a:off x="397166" y="1287425"/>
        <a:ext cx="2316291" cy="452066"/>
      </dsp:txXfrm>
    </dsp:sp>
    <dsp:sp modelId="{C83A8B76-DAC3-4FA7-9CD4-B9792EAA3D04}">
      <dsp:nvSpPr>
        <dsp:cNvPr id="0" name=""/>
        <dsp:cNvSpPr/>
      </dsp:nvSpPr>
      <dsp:spPr>
        <a:xfrm>
          <a:off x="2484194" y="2567367"/>
          <a:ext cx="351484" cy="351768"/>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2DBD34-9E0A-412C-AB5B-28838FBEDB34}">
      <dsp:nvSpPr>
        <dsp:cNvPr id="0" name=""/>
        <dsp:cNvSpPr/>
      </dsp:nvSpPr>
      <dsp:spPr>
        <a:xfrm>
          <a:off x="2258852" y="2925494"/>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962714-D7F1-4279-9F82-DF56D685D5CC}">
      <dsp:nvSpPr>
        <dsp:cNvPr id="0" name=""/>
        <dsp:cNvSpPr/>
      </dsp:nvSpPr>
      <dsp:spPr>
        <a:xfrm>
          <a:off x="1883486" y="2925494"/>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00AFC-7A74-4DB1-8E43-0C4E71D07DC0}">
      <dsp:nvSpPr>
        <dsp:cNvPr id="0" name=""/>
        <dsp:cNvSpPr/>
      </dsp:nvSpPr>
      <dsp:spPr>
        <a:xfrm>
          <a:off x="1508120" y="2925494"/>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87976A-8AC5-4DFD-87F0-834BB6C0167B}">
      <dsp:nvSpPr>
        <dsp:cNvPr id="0" name=""/>
        <dsp:cNvSpPr/>
      </dsp:nvSpPr>
      <dsp:spPr>
        <a:xfrm>
          <a:off x="1132754" y="2925494"/>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9EE17D-650A-4EAA-9C0D-0609E30AC54C}">
      <dsp:nvSpPr>
        <dsp:cNvPr id="0" name=""/>
        <dsp:cNvSpPr/>
      </dsp:nvSpPr>
      <dsp:spPr>
        <a:xfrm>
          <a:off x="756776" y="2925494"/>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D8018E-0FAF-4F34-9B57-223E6225FF3C}">
      <dsp:nvSpPr>
        <dsp:cNvPr id="0" name=""/>
        <dsp:cNvSpPr/>
      </dsp:nvSpPr>
      <dsp:spPr>
        <a:xfrm>
          <a:off x="381410" y="2925494"/>
          <a:ext cx="175742" cy="175739"/>
        </a:xfrm>
        <a:prstGeom prst="ellipse">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52C07D-F10E-4172-95D2-7D2DF1492563}">
      <dsp:nvSpPr>
        <dsp:cNvPr id="0" name=""/>
        <dsp:cNvSpPr/>
      </dsp:nvSpPr>
      <dsp:spPr>
        <a:xfrm>
          <a:off x="374943" y="2471693"/>
          <a:ext cx="2070404" cy="452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577850">
            <a:lnSpc>
              <a:spcPct val="90000"/>
            </a:lnSpc>
            <a:spcBef>
              <a:spcPct val="0"/>
            </a:spcBef>
            <a:spcAft>
              <a:spcPct val="35000"/>
            </a:spcAft>
            <a:buNone/>
          </a:pPr>
          <a:r>
            <a:rPr lang="en-GB" sz="1300" kern="1200"/>
            <a:t>Mentee profile update</a:t>
          </a:r>
        </a:p>
        <a:p>
          <a:pPr marL="0" lvl="0" indent="0" algn="l" defTabSz="577850">
            <a:lnSpc>
              <a:spcPct val="90000"/>
            </a:lnSpc>
            <a:spcBef>
              <a:spcPct val="0"/>
            </a:spcBef>
            <a:spcAft>
              <a:spcPct val="35000"/>
            </a:spcAft>
            <a:buNone/>
          </a:pPr>
          <a:r>
            <a:rPr lang="en-GB" sz="1300" kern="1200"/>
            <a:t>Request up to 5 mentors</a:t>
          </a:r>
        </a:p>
      </dsp:txBody>
      <dsp:txXfrm>
        <a:off x="374943" y="2471693"/>
        <a:ext cx="2070404" cy="452066"/>
      </dsp:txXfrm>
    </dsp:sp>
  </dsp:spTree>
</dsp:drawing>
</file>

<file path=ppt/diagrams/layout1.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766D2-C61A-4C6B-8F7E-09EACC81B10A}" type="datetimeFigureOut">
              <a:rPr lang="en-GB" smtClean="0"/>
              <a:t>03/11/2025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87D988-B632-4D1E-999A-AE353C288360}" type="slidenum">
              <a:rPr lang="en-GB" smtClean="0"/>
              <a:t>‹#›</a:t>
            </a:fld>
            <a:endParaRPr lang="en-GB"/>
          </a:p>
        </p:txBody>
      </p:sp>
    </p:spTree>
    <p:extLst>
      <p:ext uri="{BB962C8B-B14F-4D97-AF65-F5344CB8AC3E}">
        <p14:creationId xmlns:p14="http://schemas.microsoft.com/office/powerpoint/2010/main" val="3483697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du.admin.ox.ac.uk/bystander"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rdm.ox.ac.uk/intranet/working-at-rdm/work-life-balance/anti-bullying-and-harassmen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medsci.ox.ac.uk/about-us/equality-diversity-and-inclusion/msd-mediation-service" TargetMode="External"/><Relationship Id="rId3" Type="http://schemas.openxmlformats.org/officeDocument/2006/relationships/hyperlink" Target="https://edu.admin.ox.ac.uk/harassment-advisor-network-0" TargetMode="External"/><Relationship Id="rId7" Type="http://schemas.openxmlformats.org/officeDocument/2006/relationships/hyperlink" Target="https://www.rdm.ox.ac.uk/intranet/working-at-rdm/human-resources/divisional-hr-contacts"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unioxfordnexus.sharepoint.com/sites/OxIntranet-health-safety-wellbeing/SitePages/spectrum-life.aspx" TargetMode="External"/><Relationship Id="rId5" Type="http://schemas.openxmlformats.org/officeDocument/2006/relationships/hyperlink" Target="https://www.ox.ac.uk/about/organisation/harassment-and-sexual-misconduct" TargetMode="External"/><Relationship Id="rId4" Type="http://schemas.openxmlformats.org/officeDocument/2006/relationships/hyperlink" Target="https://www.rdm.ox.ac.uk/intranet/working-at-rdm/work-life-balance/anti-bullying-and-harassment" TargetMode="External"/><Relationship Id="rId9" Type="http://schemas.openxmlformats.org/officeDocument/2006/relationships/hyperlink" Target="https://edu.web.ox.ac.uk/research-funder-policies-and-requirement-on-bullying-and-harassmen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 new research strategy for 2025-2030.</a:t>
            </a:r>
          </a:p>
          <a:p>
            <a:endParaRPr lang="en-GB" dirty="0"/>
          </a:p>
          <a:p>
            <a:r>
              <a:rPr lang="en-GB" dirty="0"/>
              <a:t>It’s a strategy for growth.</a:t>
            </a:r>
          </a:p>
        </p:txBody>
      </p:sp>
      <p:sp>
        <p:nvSpPr>
          <p:cNvPr id="4" name="Slide Number Placeholder 3"/>
          <p:cNvSpPr>
            <a:spLocks noGrp="1"/>
          </p:cNvSpPr>
          <p:nvPr>
            <p:ph type="sldNum" sz="quarter" idx="5"/>
          </p:nvPr>
        </p:nvSpPr>
        <p:spPr/>
        <p:txBody>
          <a:bodyPr/>
          <a:lstStyle/>
          <a:p>
            <a:fld id="{AA87D988-B632-4D1E-999A-AE353C288360}" type="slidenum">
              <a:rPr lang="en-GB" smtClean="0"/>
              <a:t>1</a:t>
            </a:fld>
            <a:endParaRPr lang="en-GB"/>
          </a:p>
        </p:txBody>
      </p:sp>
    </p:spTree>
    <p:extLst>
      <p:ext uri="{BB962C8B-B14F-4D97-AF65-F5344CB8AC3E}">
        <p14:creationId xmlns:p14="http://schemas.microsoft.com/office/powerpoint/2010/main" val="444667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87D988-B632-4D1E-999A-AE353C288360}" type="slidenum">
              <a:rPr lang="en-GB" smtClean="0"/>
              <a:t>10</a:t>
            </a:fld>
            <a:endParaRPr lang="en-GB"/>
          </a:p>
        </p:txBody>
      </p:sp>
    </p:spTree>
    <p:extLst>
      <p:ext uri="{BB962C8B-B14F-4D97-AF65-F5344CB8AC3E}">
        <p14:creationId xmlns:p14="http://schemas.microsoft.com/office/powerpoint/2010/main" val="2305879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overview of what we’ve done with your results so far and how we’ll be continuing to use them…</a:t>
            </a:r>
          </a:p>
          <a:p>
            <a:endParaRPr lang="en-GB" dirty="0"/>
          </a:p>
          <a:p>
            <a:endParaRPr lang="en-GB" dirty="0"/>
          </a:p>
          <a:p>
            <a:r>
              <a:rPr lang="en-GB" dirty="0"/>
              <a:t>Two surveys with two different survey methodologies</a:t>
            </a:r>
          </a:p>
          <a:p>
            <a:r>
              <a:rPr lang="en-GB" dirty="0"/>
              <a:t>Staff survey is via People Insight, and run across the whole university which enables comparisons with earlier surveys and MSD/University Data</a:t>
            </a:r>
          </a:p>
          <a:p>
            <a:r>
              <a:rPr lang="en-GB" dirty="0"/>
              <a:t>Student survey is run by MSD with anonymised data provided to RDM in excel.</a:t>
            </a:r>
          </a:p>
        </p:txBody>
      </p:sp>
      <p:sp>
        <p:nvSpPr>
          <p:cNvPr id="4" name="Slide Number Placeholder 3"/>
          <p:cNvSpPr>
            <a:spLocks noGrp="1"/>
          </p:cNvSpPr>
          <p:nvPr>
            <p:ph type="sldNum" sz="quarter" idx="5"/>
          </p:nvPr>
        </p:nvSpPr>
        <p:spPr/>
        <p:txBody>
          <a:bodyPr/>
          <a:lstStyle/>
          <a:p>
            <a:fld id="{AA87D988-B632-4D1E-999A-AE353C288360}" type="slidenum">
              <a:rPr lang="en-GB" smtClean="0"/>
              <a:t>11</a:t>
            </a:fld>
            <a:endParaRPr lang="en-GB"/>
          </a:p>
        </p:txBody>
      </p:sp>
    </p:spTree>
    <p:extLst>
      <p:ext uri="{BB962C8B-B14F-4D97-AF65-F5344CB8AC3E}">
        <p14:creationId xmlns:p14="http://schemas.microsoft.com/office/powerpoint/2010/main" val="1825275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87D988-B632-4D1E-999A-AE353C288360}" type="slidenum">
              <a:rPr lang="en-GB" smtClean="0"/>
              <a:t>12</a:t>
            </a:fld>
            <a:endParaRPr lang="en-GB"/>
          </a:p>
        </p:txBody>
      </p:sp>
    </p:spTree>
    <p:extLst>
      <p:ext uri="{BB962C8B-B14F-4D97-AF65-F5344CB8AC3E}">
        <p14:creationId xmlns:p14="http://schemas.microsoft.com/office/powerpoint/2010/main" val="2557955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E0694-4951-8A17-C574-892E6DB99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DB9DE-F604-D0FA-7881-7601C8BA4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C62C1A-A1E9-5433-9526-F3FD28D8F0FE}"/>
              </a:ext>
            </a:extLst>
          </p:cNvPr>
          <p:cNvSpPr>
            <a:spLocks noGrp="1"/>
          </p:cNvSpPr>
          <p:nvPr>
            <p:ph type="body" idx="1"/>
          </p:nvPr>
        </p:nvSpPr>
        <p:spPr/>
        <p:txBody>
          <a:bodyPr/>
          <a:lstStyle/>
          <a:p>
            <a:r>
              <a:rPr lang="en-GB" b="1" dirty="0"/>
              <a:t>Leave entitlement. </a:t>
            </a:r>
            <a:r>
              <a:rPr lang="en-GB" dirty="0"/>
              <a:t>Supervisors and students will be reminded annually that they get </a:t>
            </a:r>
            <a:r>
              <a:rPr lang="en-GB" dirty="0">
                <a:effectLst/>
              </a:rPr>
              <a:t>10</a:t>
            </a:r>
            <a:r>
              <a:rPr lang="en-GB" dirty="0"/>
              <a:t> training days </a:t>
            </a:r>
            <a:r>
              <a:rPr lang="en-GB"/>
              <a:t>and </a:t>
            </a:r>
            <a:r>
              <a:rPr lang="en-GB">
                <a:effectLst/>
              </a:rPr>
              <a:t>30 days</a:t>
            </a:r>
            <a:r>
              <a:rPr lang="en-GB"/>
              <a:t> </a:t>
            </a:r>
            <a:r>
              <a:rPr lang="en-GB" dirty="0"/>
              <a:t>annual leave.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Student Buddy System</a:t>
            </a:r>
            <a:r>
              <a:rPr lang="en-GB" sz="1200" kern="1200" dirty="0">
                <a:solidFill>
                  <a:schemeClr val="tx1"/>
                </a:solidFill>
                <a:effectLst/>
                <a:latin typeface="+mn-lt"/>
                <a:ea typeface="+mn-ea"/>
                <a:cs typeface="+mn-cs"/>
              </a:rPr>
              <a:t>. Student buddies are now selected from an RDM division different from that of the new student, thereby providing a wider view of RDM.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Potential students / those who have applied and been invited to interview are invited to student-lead sessions at which they can ask questions about the interview process, being a student in RDM and at Oxford. Once there is a cohort of existing Masters students, separate sessions will be held for DPhil and Masters candidates.</a:t>
            </a:r>
            <a:r>
              <a:rPr lang="en-GB" sz="1200" b="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Annual meetings with local DGS. </a:t>
            </a:r>
            <a:r>
              <a:rPr lang="en-GB" sz="1200" kern="1200" dirty="0">
                <a:solidFill>
                  <a:schemeClr val="tx1"/>
                </a:solidFill>
                <a:effectLst/>
                <a:latin typeface="+mn-lt"/>
                <a:ea typeface="+mn-ea"/>
                <a:cs typeface="+mn-cs"/>
              </a:rPr>
              <a:t>Local DGSs will discuss progress and any student concerns, whether a Thesis Committee is advised, and if students also acting as Research Assistants are being given enough time to undertake their DPhil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Careers services and advice. </a:t>
            </a:r>
            <a:r>
              <a:rPr lang="en-GB" sz="1200" kern="1200" dirty="0">
                <a:solidFill>
                  <a:schemeClr val="tx1"/>
                </a:solidFill>
                <a:effectLst/>
                <a:latin typeface="+mn-lt"/>
                <a:ea typeface="+mn-ea"/>
                <a:cs typeface="+mn-cs"/>
              </a:rPr>
              <a:t>All students are reminded on an annual basis about the RDM Careers Day and also about the services provided by the University Careers Service and Vitae.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a:extLst>
              <a:ext uri="{FF2B5EF4-FFF2-40B4-BE49-F238E27FC236}">
                <a16:creationId xmlns:a16="http://schemas.microsoft.com/office/drawing/2014/main" id="{1A615A91-96EE-B79E-E250-99F336985F0C}"/>
              </a:ext>
            </a:extLst>
          </p:cNvPr>
          <p:cNvSpPr>
            <a:spLocks noGrp="1"/>
          </p:cNvSpPr>
          <p:nvPr>
            <p:ph type="sldNum" sz="quarter" idx="5"/>
          </p:nvPr>
        </p:nvSpPr>
        <p:spPr/>
        <p:txBody>
          <a:bodyPr/>
          <a:lstStyle/>
          <a:p>
            <a:fld id="{AA87D988-B632-4D1E-999A-AE353C288360}" type="slidenum">
              <a:rPr lang="en-GB" smtClean="0"/>
              <a:t>13</a:t>
            </a:fld>
            <a:endParaRPr lang="en-GB"/>
          </a:p>
        </p:txBody>
      </p:sp>
    </p:spTree>
    <p:extLst>
      <p:ext uri="{BB962C8B-B14F-4D97-AF65-F5344CB8AC3E}">
        <p14:creationId xmlns:p14="http://schemas.microsoft.com/office/powerpoint/2010/main" val="1075448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1D3850"/>
                </a:solidFill>
                <a:effectLst/>
                <a:latin typeface="Lato" panose="020F0502020204030203" pitchFamily="34" charset="0"/>
              </a:rPr>
              <a:t>All following slides refer to Staff Survey</a:t>
            </a:r>
          </a:p>
          <a:p>
            <a:endParaRPr lang="en-GB" b="0" i="0">
              <a:solidFill>
                <a:srgbClr val="1D3850"/>
              </a:solidFill>
              <a:effectLst/>
              <a:latin typeface="Lato" panose="020F0502020204030203" pitchFamily="34" charset="0"/>
            </a:endParaRPr>
          </a:p>
          <a:p>
            <a:r>
              <a:rPr lang="en-GB" b="0" i="0">
                <a:solidFill>
                  <a:srgbClr val="1D3850"/>
                </a:solidFill>
                <a:effectLst/>
                <a:latin typeface="Lato" panose="020F0502020204030203" pitchFamily="34" charset="0"/>
              </a:rPr>
              <a:t>In total, 297 RDM members of staff responded to the staff survey (56%). </a:t>
            </a:r>
          </a:p>
          <a:p>
            <a:endParaRPr lang="en-GB" b="0" i="0">
              <a:solidFill>
                <a:srgbClr val="1D3850"/>
              </a:solidFill>
              <a:effectLst/>
              <a:latin typeface="Lato" panose="020F0502020204030203" pitchFamily="34" charset="0"/>
            </a:endParaRPr>
          </a:p>
          <a:p>
            <a:r>
              <a:rPr lang="en-GB" b="0" i="0">
                <a:solidFill>
                  <a:srgbClr val="1D3850"/>
                </a:solidFill>
                <a:effectLst/>
                <a:latin typeface="Lato" panose="020F0502020204030203" pitchFamily="34" charset="0"/>
              </a:rPr>
              <a:t>Though this is slightly lower than the University and RDM's 2023 response rates, overall the results give us an good indication of where we have done well and where we need to improve.</a:t>
            </a:r>
          </a:p>
          <a:p>
            <a:endParaRPr lang="en-GB">
              <a:solidFill>
                <a:srgbClr val="1D3850"/>
              </a:solidFill>
              <a:latin typeface="Lato" panose="020F0502020204030203" pitchFamily="34" charset="0"/>
            </a:endParaRPr>
          </a:p>
        </p:txBody>
      </p:sp>
      <p:sp>
        <p:nvSpPr>
          <p:cNvPr id="4" name="Slide Number Placeholder 3"/>
          <p:cNvSpPr>
            <a:spLocks noGrp="1"/>
          </p:cNvSpPr>
          <p:nvPr>
            <p:ph type="sldNum" sz="quarter" idx="5"/>
          </p:nvPr>
        </p:nvSpPr>
        <p:spPr/>
        <p:txBody>
          <a:bodyPr/>
          <a:lstStyle/>
          <a:p>
            <a:fld id="{AA87D988-B632-4D1E-999A-AE353C288360}" type="slidenum">
              <a:rPr lang="en-GB" smtClean="0"/>
              <a:t>14</a:t>
            </a:fld>
            <a:endParaRPr lang="en-GB"/>
          </a:p>
        </p:txBody>
      </p:sp>
    </p:spTree>
    <p:extLst>
      <p:ext uri="{BB962C8B-B14F-4D97-AF65-F5344CB8AC3E}">
        <p14:creationId xmlns:p14="http://schemas.microsoft.com/office/powerpoint/2010/main" val="1788750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57953-71C5-5CDB-DE38-191F58D35C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906E6-B50C-D822-5CEA-96BF65873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E0067E-0973-3999-8949-D1BC2F821A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Engagement is the central measure of the survey, and is measured by respondent’s average response to 6 engagement questions which speak to general satisfaction in their role/department/University:</a:t>
            </a:r>
          </a:p>
          <a:p>
            <a:endParaRPr lang="en-GB" dirty="0"/>
          </a:p>
          <a:p>
            <a:endParaRPr lang="en-GB" dirty="0"/>
          </a:p>
          <a:p>
            <a:r>
              <a:rPr lang="en-GB" dirty="0"/>
              <a:t>The comparison here is more specifically against MSD and RDM in 2023 (rather than University which was used in the first slide)</a:t>
            </a:r>
          </a:p>
          <a:p>
            <a:endParaRPr lang="en-GB" dirty="0"/>
          </a:p>
          <a:p>
            <a:endParaRPr lang="en-GB" dirty="0"/>
          </a:p>
          <a:p>
            <a:r>
              <a:rPr lang="en-GB" dirty="0"/>
              <a:t>Those in grey represent neutral responses and is where we have the greatest influence (dark blue positive, light blue negative)</a:t>
            </a:r>
          </a:p>
          <a:p>
            <a:endParaRPr lang="en-GB" dirty="0"/>
          </a:p>
          <a:p>
            <a:endParaRPr lang="en-GB" dirty="0"/>
          </a:p>
          <a:p>
            <a:r>
              <a:rPr lang="en-GB" dirty="0"/>
              <a:t>The demographic with the widest spread for engagement is Job Role. Support and Technical were the most favourable and Researcher (other), were the least favourable.</a:t>
            </a:r>
          </a:p>
        </p:txBody>
      </p:sp>
      <p:sp>
        <p:nvSpPr>
          <p:cNvPr id="4" name="Slide Number Placeholder 3">
            <a:extLst>
              <a:ext uri="{FF2B5EF4-FFF2-40B4-BE49-F238E27FC236}">
                <a16:creationId xmlns:a16="http://schemas.microsoft.com/office/drawing/2014/main" id="{81EC4054-81C2-0D69-846F-7010AB1D0863}"/>
              </a:ext>
            </a:extLst>
          </p:cNvPr>
          <p:cNvSpPr>
            <a:spLocks noGrp="1"/>
          </p:cNvSpPr>
          <p:nvPr>
            <p:ph type="sldNum" sz="quarter" idx="5"/>
          </p:nvPr>
        </p:nvSpPr>
        <p:spPr/>
        <p:txBody>
          <a:bodyPr/>
          <a:lstStyle/>
          <a:p>
            <a:fld id="{04CFED18-639E-4718-89E3-CD938A5F7B11}" type="slidenum">
              <a:rPr lang="en-GB" smtClean="0"/>
              <a:t>15</a:t>
            </a:fld>
            <a:endParaRPr lang="en-GB"/>
          </a:p>
        </p:txBody>
      </p:sp>
    </p:spTree>
    <p:extLst>
      <p:ext uri="{BB962C8B-B14F-4D97-AF65-F5344CB8AC3E}">
        <p14:creationId xmlns:p14="http://schemas.microsoft.com/office/powerpoint/2010/main" val="3997941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87D988-B632-4D1E-999A-AE353C288360}" type="slidenum">
              <a:rPr lang="en-GB" smtClean="0"/>
              <a:t>16</a:t>
            </a:fld>
            <a:endParaRPr lang="en-GB"/>
          </a:p>
        </p:txBody>
      </p:sp>
    </p:spTree>
    <p:extLst>
      <p:ext uri="{BB962C8B-B14F-4D97-AF65-F5344CB8AC3E}">
        <p14:creationId xmlns:p14="http://schemas.microsoft.com/office/powerpoint/2010/main" val="540826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66E8E-5A9F-708C-C02C-A4C18C60EC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4370B9-900E-B58E-CD95-D14F3D546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A25359-49E6-0DAC-1E25-856D12E2B671}"/>
              </a:ext>
            </a:extLst>
          </p:cNvPr>
          <p:cNvSpPr>
            <a:spLocks noGrp="1"/>
          </p:cNvSpPr>
          <p:nvPr>
            <p:ph type="body" idx="1"/>
          </p:nvPr>
        </p:nvSpPr>
        <p:spPr/>
        <p:txBody>
          <a:bodyPr/>
          <a:lstStyle/>
          <a:p>
            <a:r>
              <a:rPr lang="en-GB" dirty="0"/>
              <a:t>We were already aware of many of these and have actions underway</a:t>
            </a:r>
          </a:p>
          <a:p>
            <a:endParaRPr lang="en-GB" dirty="0"/>
          </a:p>
          <a:p>
            <a:r>
              <a:rPr lang="en-GB" dirty="0"/>
              <a:t>So we’re already working on some of these areas like </a:t>
            </a:r>
          </a:p>
          <a:p>
            <a:endParaRPr lang="en-GB" dirty="0"/>
          </a:p>
          <a:p>
            <a:r>
              <a:rPr lang="en-GB" dirty="0"/>
              <a:t>The new Career and Professional Development reviews policy and processes, which include 10 days Continuous Professional Development for </a:t>
            </a:r>
            <a:r>
              <a:rPr lang="en-GB" b="1" dirty="0"/>
              <a:t>all</a:t>
            </a:r>
            <a:r>
              <a:rPr lang="en-GB" dirty="0"/>
              <a:t> RDM staff</a:t>
            </a:r>
          </a:p>
          <a:p>
            <a:endParaRPr lang="en-GB" dirty="0"/>
          </a:p>
          <a:p>
            <a:r>
              <a:rPr lang="en-GB" dirty="0"/>
              <a:t>Harassment – we have just received new mandatory training module based on the prevention requirements from the Office For Students, coming into force on 1</a:t>
            </a:r>
            <a:r>
              <a:rPr lang="en-GB" baseline="30000" dirty="0"/>
              <a:t>st</a:t>
            </a:r>
            <a:r>
              <a:rPr lang="en-GB" dirty="0"/>
              <a:t> August. </a:t>
            </a:r>
          </a:p>
          <a:p>
            <a:endParaRPr lang="en-GB" dirty="0"/>
          </a:p>
          <a:p>
            <a:r>
              <a:rPr lang="en-GB" dirty="0"/>
              <a:t>We have identified more specific actions by … (go onto the next slide)</a:t>
            </a: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DF8AC8B0-693C-4513-6A49-37B1BCBEFA3B}"/>
              </a:ext>
            </a:extLst>
          </p:cNvPr>
          <p:cNvSpPr>
            <a:spLocks noGrp="1"/>
          </p:cNvSpPr>
          <p:nvPr>
            <p:ph type="sldNum" sz="quarter" idx="5"/>
          </p:nvPr>
        </p:nvSpPr>
        <p:spPr/>
        <p:txBody>
          <a:bodyPr/>
          <a:lstStyle/>
          <a:p>
            <a:fld id="{04CFED18-639E-4718-89E3-CD938A5F7B11}" type="slidenum">
              <a:rPr lang="en-GB" smtClean="0"/>
              <a:t>17</a:t>
            </a:fld>
            <a:endParaRPr lang="en-GB"/>
          </a:p>
        </p:txBody>
      </p:sp>
    </p:spTree>
    <p:extLst>
      <p:ext uri="{BB962C8B-B14F-4D97-AF65-F5344CB8AC3E}">
        <p14:creationId xmlns:p14="http://schemas.microsoft.com/office/powerpoint/2010/main" val="2056444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Members of the RDMS team, in particular CS and EE look at the results for RDM as a whole and concluded three key priority areas for future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We should note communication in this context is more typically referring to how we communicate with each other rather than one-way communication outputs (When looking at communication channels, 89% felt well informed about University events and information). (CS Note – can add 57% of respondents feel communication is open and effective, 27% respondents were neutral and 16% responded unfavourably).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Emma and I then met with all the RDM Division Heads, Business Managers and EDI Champions to discuss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	RDM Wide Results and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	Divisional Results and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dirty="0"/>
          </a:p>
        </p:txBody>
      </p:sp>
      <p:sp>
        <p:nvSpPr>
          <p:cNvPr id="4" name="Slide Number Placeholder 3"/>
          <p:cNvSpPr>
            <a:spLocks noGrp="1"/>
          </p:cNvSpPr>
          <p:nvPr>
            <p:ph type="sldNum" sz="quarter" idx="5"/>
          </p:nvPr>
        </p:nvSpPr>
        <p:spPr/>
        <p:txBody>
          <a:bodyPr/>
          <a:lstStyle/>
          <a:p>
            <a:fld id="{AA87D988-B632-4D1E-999A-AE353C288360}" type="slidenum">
              <a:rPr lang="en-GB" smtClean="0"/>
              <a:t>18</a:t>
            </a:fld>
            <a:endParaRPr lang="en-GB"/>
          </a:p>
        </p:txBody>
      </p:sp>
    </p:spTree>
    <p:extLst>
      <p:ext uri="{BB962C8B-B14F-4D97-AF65-F5344CB8AC3E}">
        <p14:creationId xmlns:p14="http://schemas.microsoft.com/office/powerpoint/2010/main" val="1882857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asked for an increase leadership training – two examples above</a:t>
            </a:r>
          </a:p>
          <a:p>
            <a:endParaRPr lang="en-GB" dirty="0"/>
          </a:p>
          <a:p>
            <a:r>
              <a:rPr lang="en-GB" dirty="0"/>
              <a:t>You asked for Increase career development resources such as Mentoring / PDR / CDR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We’re using your responses to also look at specific issues such as how to increase confidence in holding difficult conversations</a:t>
            </a:r>
          </a:p>
          <a:p>
            <a:endParaRPr lang="en-GB" dirty="0"/>
          </a:p>
          <a:p>
            <a:r>
              <a:rPr lang="en-GB" dirty="0"/>
              <a:t>You said information about B &amp; H was unclear so we’ve re-designed the RDM webpages which were released last week.</a:t>
            </a:r>
          </a:p>
          <a:p>
            <a:endParaRPr lang="en-GB" dirty="0"/>
          </a:p>
          <a:p>
            <a:endParaRPr lang="en-GB" dirty="0"/>
          </a:p>
          <a:p>
            <a:r>
              <a:rPr lang="en-GB" dirty="0"/>
              <a:t>This is just the start, we will be using these survey results to develop further actions.</a:t>
            </a:r>
          </a:p>
          <a:p>
            <a:endParaRPr lang="en-GB" dirty="0"/>
          </a:p>
          <a:p>
            <a:r>
              <a:rPr lang="en-GB" dirty="0"/>
              <a:t>And also across Oxford the results have real impact (in 2025 10,838 University staff (63%)  responded)</a:t>
            </a:r>
          </a:p>
          <a:p>
            <a:endParaRPr lang="en-GB" dirty="0"/>
          </a:p>
          <a:p>
            <a:r>
              <a:rPr lang="en-GB" dirty="0"/>
              <a:t>Mention the feedback from the 2023 Staff Survey has contributed towards </a:t>
            </a:r>
          </a:p>
          <a:p>
            <a:pPr marL="171450" indent="-171450">
              <a:buFont typeface="Arial" panose="020B0604020202020204" pitchFamily="34" charset="0"/>
              <a:buChar char="•"/>
            </a:pPr>
            <a:r>
              <a:rPr lang="en-GB" dirty="0"/>
              <a:t>Pay and Conditions review</a:t>
            </a:r>
          </a:p>
          <a:p>
            <a:pPr marL="171450" indent="-171450">
              <a:buFont typeface="Arial" panose="020B0604020202020204" pitchFamily="34" charset="0"/>
              <a:buChar char="•"/>
            </a:pPr>
            <a:r>
              <a:rPr lang="en-GB" dirty="0"/>
              <a:t>Academic Career and Reward framework</a:t>
            </a:r>
          </a:p>
          <a:p>
            <a:pPr marL="171450" indent="-171450">
              <a:buFont typeface="Arial" panose="020B0604020202020204" pitchFamily="34" charset="0"/>
              <a:buChar char="•"/>
            </a:pPr>
            <a:r>
              <a:rPr lang="en-GB" dirty="0"/>
              <a:t>Wellbeing  / Thriving at Oxford Action Plan</a:t>
            </a:r>
          </a:p>
          <a:p>
            <a:r>
              <a:rPr lang="en-GB" dirty="0"/>
              <a:t> https://edu.admin.ox.ac.uk/your-feedback-in-action-0</a:t>
            </a:r>
          </a:p>
        </p:txBody>
      </p:sp>
      <p:sp>
        <p:nvSpPr>
          <p:cNvPr id="4" name="Slide Number Placeholder 3"/>
          <p:cNvSpPr>
            <a:spLocks noGrp="1"/>
          </p:cNvSpPr>
          <p:nvPr>
            <p:ph type="sldNum" sz="quarter" idx="5"/>
          </p:nvPr>
        </p:nvSpPr>
        <p:spPr/>
        <p:txBody>
          <a:bodyPr/>
          <a:lstStyle/>
          <a:p>
            <a:fld id="{AA87D988-B632-4D1E-999A-AE353C288360}" type="slidenum">
              <a:rPr lang="en-GB" smtClean="0"/>
              <a:t>19</a:t>
            </a:fld>
            <a:endParaRPr lang="en-GB"/>
          </a:p>
        </p:txBody>
      </p:sp>
    </p:spTree>
    <p:extLst>
      <p:ext uri="{BB962C8B-B14F-4D97-AF65-F5344CB8AC3E}">
        <p14:creationId xmlns:p14="http://schemas.microsoft.com/office/powerpoint/2010/main" val="2704693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shows how we will organise our research, and what our key enablers are.</a:t>
            </a:r>
          </a:p>
          <a:p>
            <a:endParaRPr lang="en-GB" dirty="0"/>
          </a:p>
          <a:p>
            <a:r>
              <a:rPr lang="en-GB" dirty="0"/>
              <a:t>One of our key enablers is </a:t>
            </a:r>
            <a:r>
              <a:rPr lang="en-GB" b="1" dirty="0"/>
              <a:t>people</a:t>
            </a:r>
            <a:r>
              <a:rPr lang="en-GB" dirty="0"/>
              <a:t>, and that is what this Open Forum is going to focus on today.</a:t>
            </a:r>
          </a:p>
          <a:p>
            <a:endParaRPr lang="en-GB" dirty="0"/>
          </a:p>
          <a:p>
            <a:r>
              <a:rPr lang="en-GB" dirty="0"/>
              <a:t>We’ll start with a presentation about the RDM Mentoring Programme, then we’ll hear about the results of the Staff and Student Surveys, and what actions we’re taking as a result of that. Finally we’ll hear from our Head of HR on our updated anti bullying and harassment resources.</a:t>
            </a:r>
          </a:p>
        </p:txBody>
      </p:sp>
      <p:sp>
        <p:nvSpPr>
          <p:cNvPr id="4" name="Slide Number Placeholder 3"/>
          <p:cNvSpPr>
            <a:spLocks noGrp="1"/>
          </p:cNvSpPr>
          <p:nvPr>
            <p:ph type="sldNum" sz="quarter" idx="5"/>
          </p:nvPr>
        </p:nvSpPr>
        <p:spPr/>
        <p:txBody>
          <a:bodyPr/>
          <a:lstStyle/>
          <a:p>
            <a:fld id="{AA87D988-B632-4D1E-999A-AE353C288360}" type="slidenum">
              <a:rPr lang="en-GB" smtClean="0"/>
              <a:t>2</a:t>
            </a:fld>
            <a:endParaRPr lang="en-GB"/>
          </a:p>
        </p:txBody>
      </p:sp>
    </p:spTree>
    <p:extLst>
      <p:ext uri="{BB962C8B-B14F-4D97-AF65-F5344CB8AC3E}">
        <p14:creationId xmlns:p14="http://schemas.microsoft.com/office/powerpoint/2010/main" val="2714835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sz="1200" dirty="0"/>
              <a:t>At the next SLT meeting on 17 November a fuller set of actions and responses will be discussed.</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Information about the action plan will be published on the RDM website and announced in the RDM Bulletin following the Senior Leadership Meeting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will use the Bulletin and other communication channels (such as divisional mailing lists).</a:t>
            </a:r>
          </a:p>
          <a:p>
            <a:endParaRPr lang="en-GB" sz="1200" dirty="0"/>
          </a:p>
          <a:p>
            <a:endParaRPr lang="en-GB" sz="1200" dirty="0"/>
          </a:p>
        </p:txBody>
      </p:sp>
      <p:sp>
        <p:nvSpPr>
          <p:cNvPr id="4" name="Slide Number Placeholder 3"/>
          <p:cNvSpPr>
            <a:spLocks noGrp="1"/>
          </p:cNvSpPr>
          <p:nvPr>
            <p:ph type="sldNum" sz="quarter" idx="5"/>
          </p:nvPr>
        </p:nvSpPr>
        <p:spPr/>
        <p:txBody>
          <a:bodyPr/>
          <a:lstStyle/>
          <a:p>
            <a:fld id="{AA87D988-B632-4D1E-999A-AE353C288360}" type="slidenum">
              <a:rPr lang="en-GB" smtClean="0"/>
              <a:t>20</a:t>
            </a:fld>
            <a:endParaRPr lang="en-GB"/>
          </a:p>
        </p:txBody>
      </p:sp>
    </p:spTree>
    <p:extLst>
      <p:ext uri="{BB962C8B-B14F-4D97-AF65-F5344CB8AC3E}">
        <p14:creationId xmlns:p14="http://schemas.microsoft.com/office/powerpoint/2010/main" val="785223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a:lnSpc>
                <a:spcPct val="107000"/>
              </a:lnSpc>
              <a:spcAft>
                <a:spcPts val="800"/>
              </a:spcAft>
            </a:pPr>
            <a:r>
              <a:rPr lang="en-GB" b="1" dirty="0"/>
              <a:t>Keith:</a:t>
            </a:r>
          </a:p>
          <a:p>
            <a:pPr>
              <a:lnSpc>
                <a:spcPct val="107000"/>
              </a:lnSpc>
              <a:spcAft>
                <a:spcPts val="800"/>
              </a:spcAft>
            </a:pPr>
            <a:endParaRPr lang="en-GB" dirty="0"/>
          </a:p>
          <a:p>
            <a:pPr>
              <a:lnSpc>
                <a:spcPct val="107000"/>
              </a:lnSpc>
              <a:spcAft>
                <a:spcPts val="800"/>
              </a:spcAft>
            </a:pPr>
            <a:r>
              <a:rPr lang="en-GB" dirty="0"/>
              <a:t>We are in the middle of changing and potentially stressful times in the University sector and people may be feeling the pressure here in RDM.</a:t>
            </a:r>
          </a:p>
          <a:p>
            <a:pPr>
              <a:lnSpc>
                <a:spcPct val="107000"/>
              </a:lnSpc>
              <a:spcAft>
                <a:spcPts val="800"/>
              </a:spcAft>
            </a:pPr>
            <a:endParaRPr lang="en-GB" dirty="0"/>
          </a:p>
          <a:p>
            <a:pPr>
              <a:lnSpc>
                <a:spcPct val="107000"/>
              </a:lnSpc>
              <a:spcAft>
                <a:spcPts val="800"/>
              </a:spcAft>
            </a:pPr>
            <a:r>
              <a:rPr lang="en-GB" dirty="0"/>
              <a:t>We need to focus on building relationships and working together in order to support each other through challenging times.</a:t>
            </a:r>
          </a:p>
          <a:p>
            <a:pPr>
              <a:lnSpc>
                <a:spcPct val="107000"/>
              </a:lnSpc>
              <a:spcAft>
                <a:spcPts val="800"/>
              </a:spcAft>
            </a:pPr>
            <a:endParaRPr lang="en-GB" dirty="0"/>
          </a:p>
          <a:p>
            <a:pPr>
              <a:lnSpc>
                <a:spcPct val="107000"/>
              </a:lnSpc>
              <a:spcAft>
                <a:spcPts val="800"/>
              </a:spcAft>
            </a:pPr>
            <a:r>
              <a:rPr lang="en-GB" dirty="0"/>
              <a:t>This presentation is really important as it highlights how we need to respect each other. If people aren’t behaving well towards each other in RDM, they will be challenged on that. I will hold people accountable.</a:t>
            </a:r>
          </a:p>
          <a:p>
            <a:pPr>
              <a:lnSpc>
                <a:spcPct val="107000"/>
              </a:lnSpc>
              <a:spcAft>
                <a:spcPts val="800"/>
              </a:spcAft>
            </a:pPr>
            <a:endParaRPr lang="en-GB" dirty="0"/>
          </a:p>
          <a:p>
            <a:pPr>
              <a:lnSpc>
                <a:spcPct val="107000"/>
              </a:lnSpc>
              <a:spcAft>
                <a:spcPts val="800"/>
              </a:spcAft>
            </a:pPr>
            <a:endParaRPr lang="en-GB" dirty="0"/>
          </a:p>
          <a:p>
            <a:pPr>
              <a:lnSpc>
                <a:spcPct val="107000"/>
              </a:lnSpc>
              <a:spcAft>
                <a:spcPts val="800"/>
              </a:spcAft>
            </a:pPr>
            <a:endParaRPr lang="en-GB" dirty="0"/>
          </a:p>
          <a:p>
            <a:pPr>
              <a:lnSpc>
                <a:spcPct val="107000"/>
              </a:lnSpc>
              <a:spcAft>
                <a:spcPts val="800"/>
              </a:spcAft>
            </a:pPr>
            <a:r>
              <a:rPr lang="en-GB" b="1" dirty="0"/>
              <a:t>Emma:</a:t>
            </a:r>
          </a:p>
          <a:p>
            <a:pPr>
              <a:lnSpc>
                <a:spcPct val="107000"/>
              </a:lnSpc>
              <a:spcAft>
                <a:spcPts val="800"/>
              </a:spcAft>
            </a:pPr>
            <a:endParaRPr lang="en-GB" dirty="0"/>
          </a:p>
          <a:p>
            <a:pPr>
              <a:lnSpc>
                <a:spcPct val="107000"/>
              </a:lnSpc>
              <a:spcAft>
                <a:spcPts val="800"/>
              </a:spcAft>
            </a:pPr>
            <a:r>
              <a:rPr lang="en-GB" dirty="0"/>
              <a:t>Staff survey identified </a:t>
            </a:r>
            <a:r>
              <a:rPr lang="en-GB" dirty="0">
                <a:effectLst/>
                <a:latin typeface="Calibri" panose="020F0502020204030204" pitchFamily="34" charset="0"/>
                <a:ea typeface="Calibri" panose="020F0502020204030204" pitchFamily="34" charset="0"/>
                <a:cs typeface="Times New Roman" panose="02020603050405020304" pitchFamily="18" charset="0"/>
              </a:rPr>
              <a:t>Improvement of the perception of the way in which harassment is taken seriously as an area for focus.</a:t>
            </a:r>
          </a:p>
          <a:p>
            <a:pPr>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University have updated their training for staff which is required every 3 years called ‘Harassment in Higher Education’ in response to employment legislation on ‘Prevention of sexual harassment in the workplace’ and Office for Student Condition E6 on Prevention of Harassment and sexual harassment against students.</a:t>
            </a:r>
          </a:p>
          <a:p>
            <a:pPr>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As well as RDM Head of HR taking part in a working group to develop further management training on this important topic we have also displayed information on our website focussing on different scenarios with suggestions of how to respond. Split into 3 areas:  what to do if -</a:t>
            </a:r>
            <a:endParaRPr lang="en-GB" dirty="0"/>
          </a:p>
          <a:p>
            <a:pPr eaLnBrk="1" fontAlgn="auto" hangingPunct="1">
              <a:spcBef>
                <a:spcPts val="0"/>
              </a:spcBef>
              <a:spcAft>
                <a:spcPts val="0"/>
              </a:spcAft>
              <a:defRPr/>
            </a:pPr>
            <a:r>
              <a:rPr lang="en-GB" dirty="0"/>
              <a:t>You witness bullying / harassing behaviours.</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Someone tells you they are being bullied or harassed</a:t>
            </a:r>
          </a:p>
          <a:p>
            <a:pPr eaLnBrk="1" fontAlgn="auto" hangingPunct="1">
              <a:spcBef>
                <a:spcPts val="0"/>
              </a:spcBef>
              <a:spcAft>
                <a:spcPts val="0"/>
              </a:spcAft>
              <a:defRPr/>
            </a:pPr>
            <a:endParaRPr lang="en-GB" dirty="0"/>
          </a:p>
          <a:p>
            <a:r>
              <a:rPr lang="en-GB" dirty="0"/>
              <a:t>Before that we’ll look in a little more detail about whey bullying and harassment might happen</a:t>
            </a:r>
          </a:p>
        </p:txBody>
      </p:sp>
      <p:sp>
        <p:nvSpPr>
          <p:cNvPr id="4" name="Slide Number Placeholder 3"/>
          <p:cNvSpPr>
            <a:spLocks noGrp="1"/>
          </p:cNvSpPr>
          <p:nvPr>
            <p:ph type="sldNum" sz="quarter" idx="5"/>
          </p:nvPr>
        </p:nvSpPr>
        <p:spPr/>
        <p:txBody>
          <a:bodyPr/>
          <a:lstStyle/>
          <a:p>
            <a:fld id="{AA87D988-B632-4D1E-999A-AE353C288360}" type="slidenum">
              <a:rPr lang="en-GB" smtClean="0"/>
              <a:t>21</a:t>
            </a:fld>
            <a:endParaRPr lang="en-GB"/>
          </a:p>
        </p:txBody>
      </p:sp>
    </p:spTree>
    <p:extLst>
      <p:ext uri="{BB962C8B-B14F-4D97-AF65-F5344CB8AC3E}">
        <p14:creationId xmlns:p14="http://schemas.microsoft.com/office/powerpoint/2010/main" val="394654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are feeling stressed/unwell/misunderstood do speak to your line manager and or other sources of support like you GP, our Employee Assistance Programme – Spectrum Life. You are always responsible for your behaviour so it is important to let people know if you are having difficulties and use resources to help manage it. That said we all need to look out for each other as sometimes people are not aware that they are stressed and/or that it is affecting their behaviour. If that is the case asking someone how they are doing and letting them know (gently) that they don’t seem to be themselves recently and asking what support they might need is a good starting point. We’ll come on to RDM’s Respectful Behaviour Framework later which will help you have more focussed conversations if needed.</a:t>
            </a:r>
          </a:p>
          <a:p>
            <a:endParaRPr lang="en-GB" dirty="0"/>
          </a:p>
          <a:p>
            <a:endParaRPr lang="en-GB" dirty="0"/>
          </a:p>
        </p:txBody>
      </p:sp>
      <p:sp>
        <p:nvSpPr>
          <p:cNvPr id="4" name="Slide Number Placeholder 3"/>
          <p:cNvSpPr>
            <a:spLocks noGrp="1"/>
          </p:cNvSpPr>
          <p:nvPr>
            <p:ph type="sldNum" sz="quarter" idx="5"/>
          </p:nvPr>
        </p:nvSpPr>
        <p:spPr/>
        <p:txBody>
          <a:bodyPr/>
          <a:lstStyle/>
          <a:p>
            <a:fld id="{AA87D988-B632-4D1E-999A-AE353C288360}" type="slidenum">
              <a:rPr lang="en-GB" smtClean="0"/>
              <a:t>22</a:t>
            </a:fld>
            <a:endParaRPr lang="en-GB"/>
          </a:p>
        </p:txBody>
      </p:sp>
    </p:spTree>
    <p:extLst>
      <p:ext uri="{BB962C8B-B14F-4D97-AF65-F5344CB8AC3E}">
        <p14:creationId xmlns:p14="http://schemas.microsoft.com/office/powerpoint/2010/main" val="1524964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Problematic behaviour in the workplace leads to lots of negative outcomes that affect everyone including the perpetrator. Some that are less well known include the need to report formal (allegations) of bullying and harassment to funders which may affect funding. In a different workplace I have had it said that employment tribunals are ‘the organisations’ problem however claims for harassment can be against named individuals, create a huge amount of work/stress for all involved, are open courts and full judgements (including individual names) are available on the internet to all. Furthermore, because Oxford University’s standing the press are particularly interested in matters related to it.</a:t>
            </a:r>
          </a:p>
          <a:p>
            <a:endParaRPr lang="en-GB" dirty="0"/>
          </a:p>
          <a:p>
            <a:r>
              <a:rPr lang="en-GB" dirty="0"/>
              <a:t>In RDM we want to do all we can to support individuals both that are feeling bullied and harassed and those accused of it (which can also be very difficult and not always accurate). We have harassment advisors that individuals can speak to (as well as EAP etc as previously mentioned). As a result of the staff survey we have also reformatted website to signpost what to do and resources more effectively which are as follows in the next 3 slides.</a:t>
            </a:r>
          </a:p>
        </p:txBody>
      </p:sp>
      <p:sp>
        <p:nvSpPr>
          <p:cNvPr id="4" name="Slide Number Placeholder 3"/>
          <p:cNvSpPr>
            <a:spLocks noGrp="1"/>
          </p:cNvSpPr>
          <p:nvPr>
            <p:ph type="sldNum" sz="quarter" idx="5"/>
          </p:nvPr>
        </p:nvSpPr>
        <p:spPr/>
        <p:txBody>
          <a:bodyPr/>
          <a:lstStyle/>
          <a:p>
            <a:fld id="{AA87D988-B632-4D1E-999A-AE353C288360}" type="slidenum">
              <a:rPr lang="en-GB" smtClean="0"/>
              <a:t>23</a:t>
            </a:fld>
            <a:endParaRPr lang="en-GB"/>
          </a:p>
        </p:txBody>
      </p:sp>
    </p:spTree>
    <p:extLst>
      <p:ext uri="{BB962C8B-B14F-4D97-AF65-F5344CB8AC3E}">
        <p14:creationId xmlns:p14="http://schemas.microsoft.com/office/powerpoint/2010/main" val="2838495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600450"/>
          </a:xfrm>
        </p:spPr>
        <p:txBody>
          <a:bodyPr/>
          <a:lstStyle/>
          <a:p>
            <a:pPr>
              <a:defRPr/>
            </a:pPr>
            <a:r>
              <a:rPr lang="en-GB" sz="1200" dirty="0">
                <a:ea typeface="ヒラギノ角ゴ Pro W3" charset="0"/>
                <a:cs typeface="ヒラギノ角ゴ Pro W3" charset="0"/>
              </a:rPr>
              <a:t>As a recipient of bullying or harassing</a:t>
            </a:r>
            <a:r>
              <a:rPr lang="en-GB" sz="1200" baseline="0" dirty="0">
                <a:ea typeface="ヒラギノ角ゴ Pro W3" charset="0"/>
                <a:cs typeface="ヒラギノ角ゴ Pro W3" charset="0"/>
              </a:rPr>
              <a:t> behaviour</a:t>
            </a:r>
            <a:r>
              <a:rPr lang="en-GB" sz="1200" dirty="0">
                <a:ea typeface="ヒラギノ角ゴ Pro W3" charset="0"/>
                <a:cs typeface="ヒラギノ角ゴ Pro W3" charset="0"/>
              </a:rPr>
              <a:t> what you should you do? </a:t>
            </a:r>
          </a:p>
          <a:p>
            <a:pPr>
              <a:defRPr/>
            </a:pPr>
            <a:endParaRPr lang="en-GB" sz="1200" dirty="0">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t>Firstly, every case will be utterly individual, so unfortunately there is no single answer 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t>Give yourself some time to think about your desired outcome.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t>Consider each of the actions on the slide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t>And know this, that to stop the behaviour it is likely that you will need to take some action, HOWEVER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t>there is help out there, and there are lots of people and resources who want to help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t>Look for these resources on the RDM Anti-bullying and Harassment pages. And look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t>the University website, which includes a single page with multiple resources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t>You can speak to a harassment advisor without any formal process being triggered.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If possible, try to address issues as early as you can…, but it is never too late to talk to someone…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latin typeface="Verdana" panose="020B0604030504040204" pitchFamily="34" charset="0"/>
            </a:endParaRPr>
          </a:p>
          <a:p>
            <a:endParaRPr lang="en-GB" dirty="0"/>
          </a:p>
        </p:txBody>
      </p:sp>
      <p:sp>
        <p:nvSpPr>
          <p:cNvPr id="4" name="Slide Number Placeholder 3"/>
          <p:cNvSpPr>
            <a:spLocks noGrp="1"/>
          </p:cNvSpPr>
          <p:nvPr>
            <p:ph type="sldNum" sz="quarter" idx="5"/>
          </p:nvPr>
        </p:nvSpPr>
        <p:spPr/>
        <p:txBody>
          <a:bodyPr/>
          <a:lstStyle/>
          <a:p>
            <a:fld id="{AA87D988-B632-4D1E-999A-AE353C288360}" type="slidenum">
              <a:rPr lang="en-GB" smtClean="0"/>
              <a:t>24</a:t>
            </a:fld>
            <a:endParaRPr lang="en-GB"/>
          </a:p>
        </p:txBody>
      </p:sp>
    </p:spTree>
    <p:extLst>
      <p:ext uri="{BB962C8B-B14F-4D97-AF65-F5344CB8AC3E}">
        <p14:creationId xmlns:p14="http://schemas.microsoft.com/office/powerpoint/2010/main" val="4134923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Broadly speaking there are five types of intervention an individual can take when they are a bystander to inappropriate behaviour </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t>Direct:</a:t>
            </a:r>
            <a:r>
              <a:rPr lang="en-GB" dirty="0"/>
              <a:t> If you feel able, you can address the behaviour with the actor.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t>Distract:</a:t>
            </a:r>
            <a:r>
              <a:rPr lang="en-GB" dirty="0"/>
              <a:t> Interrupt or change the focus to defuse the situation.</a:t>
            </a:r>
          </a:p>
          <a:p>
            <a:r>
              <a:rPr lang="en-GB" b="1" dirty="0"/>
              <a:t>Delegate:</a:t>
            </a:r>
            <a:r>
              <a:rPr lang="en-GB" dirty="0"/>
              <a:t> Get help from someone in a position to intervene, perhaps a member of staff, a colleague or if needed perhaps security.</a:t>
            </a:r>
          </a:p>
          <a:p>
            <a:r>
              <a:rPr lang="en-GB" b="1" dirty="0"/>
              <a:t>Document:</a:t>
            </a:r>
            <a:r>
              <a:rPr lang="en-GB" dirty="0"/>
              <a:t> Record what you see (e.g. notes, video) if safe, to support the person later.</a:t>
            </a:r>
          </a:p>
          <a:p>
            <a:r>
              <a:rPr lang="en-GB" b="1" dirty="0"/>
              <a:t>Delay:</a:t>
            </a:r>
            <a:r>
              <a:rPr lang="en-GB" dirty="0"/>
              <a:t> Check in with the person afterwards, offer support, and let them know they’re not alone.</a:t>
            </a:r>
          </a:p>
          <a:p>
            <a:endParaRPr lang="en-GB" dirty="0"/>
          </a:p>
          <a:p>
            <a:r>
              <a:rPr lang="en-GB" dirty="0"/>
              <a:t>You may need to use more than one intervention, depending on the situation.</a:t>
            </a:r>
          </a:p>
          <a:p>
            <a:endParaRPr lang="en-GB" dirty="0"/>
          </a:p>
          <a:p>
            <a:r>
              <a:rPr lang="en-GB" dirty="0"/>
              <a:t>Learn more about being a</a:t>
            </a:r>
            <a:r>
              <a:rPr lang="en-GB" dirty="0">
                <a:hlinkClick r:id="rId3"/>
              </a:rPr>
              <a:t> responsible bystander</a:t>
            </a:r>
            <a:endParaRPr lang="en-GB" dirty="0"/>
          </a:p>
        </p:txBody>
      </p:sp>
      <p:sp>
        <p:nvSpPr>
          <p:cNvPr id="4" name="Slide Number Placeholder 3"/>
          <p:cNvSpPr>
            <a:spLocks noGrp="1"/>
          </p:cNvSpPr>
          <p:nvPr>
            <p:ph type="sldNum" sz="quarter" idx="5"/>
          </p:nvPr>
        </p:nvSpPr>
        <p:spPr/>
        <p:txBody>
          <a:bodyPr/>
          <a:lstStyle/>
          <a:p>
            <a:fld id="{AA87D988-B632-4D1E-999A-AE353C288360}" type="slidenum">
              <a:rPr lang="en-GB" smtClean="0"/>
              <a:t>25</a:t>
            </a:fld>
            <a:endParaRPr lang="en-GB"/>
          </a:p>
        </p:txBody>
      </p:sp>
    </p:spTree>
    <p:extLst>
      <p:ext uri="{BB962C8B-B14F-4D97-AF65-F5344CB8AC3E}">
        <p14:creationId xmlns:p14="http://schemas.microsoft.com/office/powerpoint/2010/main" val="3715193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dirty="0"/>
              <a:t>Listen to them, offer support, try to never leave them feeling alone, and seek help / explain the options to them.</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Regarding confidentiality, try not to make a promise that you may then need to break. There are a couple of reasons why this may happen if you feel that there is the risk of serious harm. In this instance you need to call for help. </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If you think you may need to disclose some aspect of the conversation at a later date (e.g. as part of investigation) although you can make it clear although you may need to do this that you would let them know this in advance.</a:t>
            </a:r>
          </a:p>
          <a:p>
            <a:endParaRPr lang="en-GB" dirty="0"/>
          </a:p>
        </p:txBody>
      </p:sp>
      <p:sp>
        <p:nvSpPr>
          <p:cNvPr id="4" name="Slide Number Placeholder 3"/>
          <p:cNvSpPr>
            <a:spLocks noGrp="1"/>
          </p:cNvSpPr>
          <p:nvPr>
            <p:ph type="sldNum" sz="quarter" idx="5"/>
          </p:nvPr>
        </p:nvSpPr>
        <p:spPr/>
        <p:txBody>
          <a:bodyPr/>
          <a:lstStyle/>
          <a:p>
            <a:fld id="{AA87D988-B632-4D1E-999A-AE353C288360}" type="slidenum">
              <a:rPr lang="en-GB" smtClean="0"/>
              <a:t>26</a:t>
            </a:fld>
            <a:endParaRPr lang="en-GB"/>
          </a:p>
        </p:txBody>
      </p:sp>
    </p:spTree>
    <p:extLst>
      <p:ext uri="{BB962C8B-B14F-4D97-AF65-F5344CB8AC3E}">
        <p14:creationId xmlns:p14="http://schemas.microsoft.com/office/powerpoint/2010/main" val="2979126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RDM Respectful Behaviours Framework shows what positive, supportive behaviour looks like in practice. </a:t>
            </a:r>
          </a:p>
          <a:p>
            <a:endParaRPr lang="en-GB" dirty="0"/>
          </a:p>
          <a:p>
            <a:r>
              <a:rPr lang="en-GB" dirty="0"/>
              <a:t>It works alongside anti-bullying and harassment policies by helping everyone recognise the difference between respectful interaction and behaviour that causes harm.</a:t>
            </a:r>
          </a:p>
          <a:p>
            <a:endParaRPr lang="en-GB" sz="1200" b="1" u="sng" kern="1200" dirty="0">
              <a:solidFill>
                <a:schemeClr val="tx1"/>
              </a:solidFill>
              <a:effectLst/>
              <a:latin typeface="Times" charset="0"/>
              <a:ea typeface="+mn-ea"/>
              <a:cs typeface="+mn-cs"/>
            </a:endParaRPr>
          </a:p>
          <a:p>
            <a:r>
              <a:rPr lang="en-GB" sz="1200" b="0" u="none" kern="1200" dirty="0">
                <a:solidFill>
                  <a:schemeClr val="tx1"/>
                </a:solidFill>
                <a:effectLst/>
                <a:latin typeface="Times" charset="0"/>
                <a:ea typeface="+mn-ea"/>
                <a:cs typeface="+mn-cs"/>
              </a:rPr>
              <a:t>It covers five key themes.</a:t>
            </a:r>
          </a:p>
          <a:p>
            <a:endParaRPr lang="en-GB" dirty="0">
              <a:latin typeface="Times" charset="0"/>
            </a:endParaRPr>
          </a:p>
          <a:p>
            <a:r>
              <a:rPr lang="en-GB" dirty="0">
                <a:latin typeface="Times" charset="0"/>
              </a:rPr>
              <a:t>It can be used by individuals and teams to determine where behaviour might fall, why they are finding it difficult and what a better way of doing/saying things might be and also to share with others to demonstrate what they are currently saying or doing and showing a better way of behaving/how to say things differently.</a:t>
            </a:r>
          </a:p>
          <a:p>
            <a:endParaRPr lang="en-GB" sz="1200" b="0" u="none" kern="1200" dirty="0">
              <a:solidFill>
                <a:schemeClr val="tx1"/>
              </a:solidFill>
              <a:effectLst/>
              <a:latin typeface="Times" charset="0"/>
              <a:ea typeface="+mn-ea"/>
              <a:cs typeface="+mn-cs"/>
            </a:endParaRPr>
          </a:p>
          <a:p>
            <a:pPr marL="0" indent="0">
              <a:buNone/>
            </a:pPr>
            <a:endParaRPr lang="en-GB" dirty="0">
              <a:hlinkClick r:id="rId3"/>
            </a:endParaRPr>
          </a:p>
          <a:p>
            <a:pPr marL="0" indent="0">
              <a:buNone/>
            </a:pPr>
            <a:r>
              <a:rPr lang="en-GB" dirty="0">
                <a:hlinkClick r:id="rId3"/>
              </a:rPr>
              <a:t>Anti-Bullying and Harassment — Radcliffe Department of Medicine</a:t>
            </a:r>
            <a:endParaRPr lang="en-GB" dirty="0"/>
          </a:p>
          <a:p>
            <a:pPr marL="0" indent="0">
              <a:buNone/>
            </a:pPr>
            <a:endParaRPr lang="en-GB" sz="1200" b="0" u="none" kern="1200" dirty="0">
              <a:solidFill>
                <a:schemeClr val="tx1"/>
              </a:solidFill>
              <a:effectLst/>
              <a:latin typeface="Times" charset="0"/>
              <a:ea typeface="+mn-ea"/>
              <a:cs typeface="+mn-cs"/>
            </a:endParaRPr>
          </a:p>
          <a:p>
            <a:pPr marL="0" indent="0">
              <a:buNone/>
            </a:pPr>
            <a:r>
              <a:rPr lang="en-GB" sz="1200" b="0" u="none" kern="1200" dirty="0">
                <a:solidFill>
                  <a:schemeClr val="tx1"/>
                </a:solidFill>
                <a:effectLst/>
                <a:latin typeface="Times" charset="0"/>
                <a:ea typeface="+mn-ea"/>
                <a:cs typeface="+mn-cs"/>
              </a:rPr>
              <a:t>Further training in development for managers both on receiving and dealing with complaints of harassment and also creating a positive working environment.</a:t>
            </a:r>
          </a:p>
          <a:p>
            <a:endParaRPr lang="en-GB" dirty="0"/>
          </a:p>
        </p:txBody>
      </p:sp>
      <p:sp>
        <p:nvSpPr>
          <p:cNvPr id="4" name="Slide Number Placeholder 3"/>
          <p:cNvSpPr>
            <a:spLocks noGrp="1"/>
          </p:cNvSpPr>
          <p:nvPr>
            <p:ph type="sldNum" sz="quarter" idx="5"/>
          </p:nvPr>
        </p:nvSpPr>
        <p:spPr/>
        <p:txBody>
          <a:bodyPr/>
          <a:lstStyle/>
          <a:p>
            <a:fld id="{AA87D988-B632-4D1E-999A-AE353C288360}" type="slidenum">
              <a:rPr lang="en-GB" smtClean="0"/>
              <a:t>27</a:t>
            </a:fld>
            <a:endParaRPr lang="en-GB"/>
          </a:p>
        </p:txBody>
      </p:sp>
    </p:spTree>
    <p:extLst>
      <p:ext uri="{BB962C8B-B14F-4D97-AF65-F5344CB8AC3E}">
        <p14:creationId xmlns:p14="http://schemas.microsoft.com/office/powerpoint/2010/main" val="2501807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have been subject to bullying/harassment or have been accused of it can be distressing. Support can be found from any of these sources – please reach out if this presentation has ‘triggered’ something for you</a:t>
            </a:r>
          </a:p>
          <a:p>
            <a:endParaRPr lang="en-GB" dirty="0"/>
          </a:p>
          <a:p>
            <a:r>
              <a:rPr lang="en-GB" dirty="0">
                <a:hlinkClick r:id="rId3"/>
              </a:rPr>
              <a:t>Harassment Advisor Network | Equality and Diversity Unit</a:t>
            </a:r>
            <a:endParaRPr lang="en-GB" dirty="0"/>
          </a:p>
          <a:p>
            <a:r>
              <a:rPr lang="en-GB" dirty="0">
                <a:hlinkClick r:id="rId4"/>
              </a:rPr>
              <a:t>Anti-Bullying and Harassment — Radcliffe Department of Medicine</a:t>
            </a:r>
            <a:endParaRPr lang="en-GB" dirty="0"/>
          </a:p>
          <a:p>
            <a:r>
              <a:rPr lang="en-GB" dirty="0">
                <a:hlinkClick r:id="rId5"/>
              </a:rPr>
              <a:t>Supporting Students at Oxford: Preventing and Responding to Harassment and Sexual Misconduct | University of Oxford</a:t>
            </a:r>
            <a:endParaRPr lang="en-GB" dirty="0"/>
          </a:p>
          <a:p>
            <a:r>
              <a:rPr lang="en-GB" dirty="0" err="1">
                <a:hlinkClick r:id="rId6"/>
              </a:rPr>
              <a:t>Spectrum.Life</a:t>
            </a:r>
            <a:r>
              <a:rPr lang="en-GB" dirty="0"/>
              <a:t> – employee assistance programme</a:t>
            </a:r>
          </a:p>
          <a:p>
            <a:r>
              <a:rPr lang="en-GB" dirty="0">
                <a:hlinkClick r:id="rId7"/>
              </a:rPr>
              <a:t>Divisional HR Contacts — Radcliffe Department of Medicine</a:t>
            </a:r>
            <a:endParaRPr lang="en-GB" dirty="0"/>
          </a:p>
          <a:p>
            <a:r>
              <a:rPr lang="en-GB" dirty="0">
                <a:hlinkClick r:id="rId8"/>
              </a:rPr>
              <a:t>MSD Mediation Service — University of Oxford, Medical Sciences Division</a:t>
            </a:r>
            <a:endParaRPr lang="en-GB" dirty="0"/>
          </a:p>
          <a:p>
            <a:r>
              <a:rPr lang="en-GB" dirty="0">
                <a:hlinkClick r:id="rId9"/>
              </a:rPr>
              <a:t>Research Funder Policies and Requirements on Bullying and Harassment | Equality and Diversity Unit</a:t>
            </a:r>
            <a:endParaRPr lang="en-GB" dirty="0"/>
          </a:p>
          <a:p>
            <a:endParaRPr lang="en-GB" dirty="0"/>
          </a:p>
        </p:txBody>
      </p:sp>
      <p:sp>
        <p:nvSpPr>
          <p:cNvPr id="4" name="Slide Number Placeholder 3"/>
          <p:cNvSpPr>
            <a:spLocks noGrp="1"/>
          </p:cNvSpPr>
          <p:nvPr>
            <p:ph type="sldNum" sz="quarter" idx="5"/>
          </p:nvPr>
        </p:nvSpPr>
        <p:spPr/>
        <p:txBody>
          <a:bodyPr/>
          <a:lstStyle/>
          <a:p>
            <a:fld id="{AA87D988-B632-4D1E-999A-AE353C288360}" type="slidenum">
              <a:rPr lang="en-GB" smtClean="0"/>
              <a:t>28</a:t>
            </a:fld>
            <a:endParaRPr lang="en-GB"/>
          </a:p>
        </p:txBody>
      </p:sp>
    </p:spTree>
    <p:extLst>
      <p:ext uri="{BB962C8B-B14F-4D97-AF65-F5344CB8AC3E}">
        <p14:creationId xmlns:p14="http://schemas.microsoft.com/office/powerpoint/2010/main" val="1339037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87D988-B632-4D1E-999A-AE353C288360}" type="slidenum">
              <a:rPr lang="en-GB" smtClean="0"/>
              <a:t>3</a:t>
            </a:fld>
            <a:endParaRPr lang="en-GB"/>
          </a:p>
        </p:txBody>
      </p:sp>
    </p:spTree>
    <p:extLst>
      <p:ext uri="{BB962C8B-B14F-4D97-AF65-F5344CB8AC3E}">
        <p14:creationId xmlns:p14="http://schemas.microsoft.com/office/powerpoint/2010/main" val="3919886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87D988-B632-4D1E-999A-AE353C288360}" type="slidenum">
              <a:rPr lang="en-GB" smtClean="0"/>
              <a:t>4</a:t>
            </a:fld>
            <a:endParaRPr lang="en-GB"/>
          </a:p>
        </p:txBody>
      </p:sp>
    </p:spTree>
    <p:extLst>
      <p:ext uri="{BB962C8B-B14F-4D97-AF65-F5344CB8AC3E}">
        <p14:creationId xmlns:p14="http://schemas.microsoft.com/office/powerpoint/2010/main" val="3857484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87D988-B632-4D1E-999A-AE353C288360}" type="slidenum">
              <a:rPr lang="en-GB" smtClean="0"/>
              <a:t>5</a:t>
            </a:fld>
            <a:endParaRPr lang="en-GB"/>
          </a:p>
        </p:txBody>
      </p:sp>
    </p:spTree>
    <p:extLst>
      <p:ext uri="{BB962C8B-B14F-4D97-AF65-F5344CB8AC3E}">
        <p14:creationId xmlns:p14="http://schemas.microsoft.com/office/powerpoint/2010/main" val="1487773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87D988-B632-4D1E-999A-AE353C288360}" type="slidenum">
              <a:rPr lang="en-GB" smtClean="0"/>
              <a:t>6</a:t>
            </a:fld>
            <a:endParaRPr lang="en-GB"/>
          </a:p>
        </p:txBody>
      </p:sp>
    </p:spTree>
    <p:extLst>
      <p:ext uri="{BB962C8B-B14F-4D97-AF65-F5344CB8AC3E}">
        <p14:creationId xmlns:p14="http://schemas.microsoft.com/office/powerpoint/2010/main" val="404880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87D988-B632-4D1E-999A-AE353C288360}" type="slidenum">
              <a:rPr lang="en-GB" smtClean="0"/>
              <a:t>7</a:t>
            </a:fld>
            <a:endParaRPr lang="en-GB"/>
          </a:p>
        </p:txBody>
      </p:sp>
    </p:spTree>
    <p:extLst>
      <p:ext uri="{BB962C8B-B14F-4D97-AF65-F5344CB8AC3E}">
        <p14:creationId xmlns:p14="http://schemas.microsoft.com/office/powerpoint/2010/main" val="961548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87D988-B632-4D1E-999A-AE353C288360}" type="slidenum">
              <a:rPr lang="en-GB" smtClean="0"/>
              <a:t>8</a:t>
            </a:fld>
            <a:endParaRPr lang="en-GB"/>
          </a:p>
        </p:txBody>
      </p:sp>
    </p:spTree>
    <p:extLst>
      <p:ext uri="{BB962C8B-B14F-4D97-AF65-F5344CB8AC3E}">
        <p14:creationId xmlns:p14="http://schemas.microsoft.com/office/powerpoint/2010/main" val="1179656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87D988-B632-4D1E-999A-AE353C288360}" type="slidenum">
              <a:rPr lang="en-GB" smtClean="0"/>
              <a:t>9</a:t>
            </a:fld>
            <a:endParaRPr lang="en-GB"/>
          </a:p>
        </p:txBody>
      </p:sp>
    </p:spTree>
    <p:extLst>
      <p:ext uri="{BB962C8B-B14F-4D97-AF65-F5344CB8AC3E}">
        <p14:creationId xmlns:p14="http://schemas.microsoft.com/office/powerpoint/2010/main" val="3550088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BC10-645E-4434-BB37-6FD4E4DD8E8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27BAB797-657E-4301-898D-F90D0E318A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68CFC92-A68F-4803-A31F-81498486C83A}"/>
              </a:ext>
            </a:extLst>
          </p:cNvPr>
          <p:cNvSpPr>
            <a:spLocks noGrp="1"/>
          </p:cNvSpPr>
          <p:nvPr>
            <p:ph type="dt" sz="half" idx="10"/>
          </p:nvPr>
        </p:nvSpPr>
        <p:spPr>
          <a:xfrm>
            <a:off x="838200" y="6356350"/>
            <a:ext cx="2743200" cy="365125"/>
          </a:xfrm>
          <a:prstGeom prst="rect">
            <a:avLst/>
          </a:prstGeom>
        </p:spPr>
        <p:txBody>
          <a:bodyPr/>
          <a:lstStyle/>
          <a:p>
            <a:fld id="{C6297537-E37F-47FB-83F1-BAAD5D518BFC}" type="datetimeFigureOut">
              <a:rPr lang="en-GB" smtClean="0"/>
              <a:t>03/11/2025</a:t>
            </a:fld>
            <a:endParaRPr lang="en-GB"/>
          </a:p>
        </p:txBody>
      </p:sp>
      <p:sp>
        <p:nvSpPr>
          <p:cNvPr id="5" name="Footer Placeholder 4">
            <a:extLst>
              <a:ext uri="{FF2B5EF4-FFF2-40B4-BE49-F238E27FC236}">
                <a16:creationId xmlns:a16="http://schemas.microsoft.com/office/drawing/2014/main" id="{C9FFA4E6-163B-4CE3-B219-3EA1B1B2EB02}"/>
              </a:ext>
            </a:extLst>
          </p:cNvPr>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1124165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6A5E8-691A-44D7-90FF-79F1E19A0F9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4BB8830-2A10-4310-88F1-6A1D41EF857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F457417-E795-4CC8-8A0A-4374A20E64A8}"/>
              </a:ext>
            </a:extLst>
          </p:cNvPr>
          <p:cNvSpPr>
            <a:spLocks noGrp="1"/>
          </p:cNvSpPr>
          <p:nvPr>
            <p:ph type="dt" sz="half" idx="10"/>
          </p:nvPr>
        </p:nvSpPr>
        <p:spPr>
          <a:xfrm>
            <a:off x="838200" y="6356350"/>
            <a:ext cx="2743200" cy="365125"/>
          </a:xfrm>
          <a:prstGeom prst="rect">
            <a:avLst/>
          </a:prstGeom>
        </p:spPr>
        <p:txBody>
          <a:bodyPr/>
          <a:lstStyle/>
          <a:p>
            <a:fld id="{C6297537-E37F-47FB-83F1-BAAD5D518BFC}" type="datetimeFigureOut">
              <a:rPr lang="en-GB" smtClean="0"/>
              <a:t>03/11/2025</a:t>
            </a:fld>
            <a:endParaRPr lang="en-GB"/>
          </a:p>
        </p:txBody>
      </p:sp>
      <p:sp>
        <p:nvSpPr>
          <p:cNvPr id="5" name="Footer Placeholder 4">
            <a:extLst>
              <a:ext uri="{FF2B5EF4-FFF2-40B4-BE49-F238E27FC236}">
                <a16:creationId xmlns:a16="http://schemas.microsoft.com/office/drawing/2014/main" id="{0D1ABEE8-1863-4B72-A0A7-1677B55FB157}"/>
              </a:ext>
            </a:extLst>
          </p:cNvPr>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410201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F4841-A04B-427B-8D81-EE6CD593E81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88894B1-D5AB-4BB7-BB5D-548C3A7A51EC}"/>
              </a:ext>
            </a:extLst>
          </p:cNvPr>
          <p:cNvSpPr>
            <a:spLocks noGrp="1"/>
          </p:cNvSpPr>
          <p:nvPr>
            <p:ph type="body" idx="1"/>
          </p:nvPr>
        </p:nvSpPr>
        <p:spPr>
          <a:xfrm>
            <a:off x="831850" y="4589463"/>
            <a:ext cx="10515600" cy="126787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C0CD957-D8D6-4862-8410-2DFA346A8F7D}"/>
              </a:ext>
            </a:extLst>
          </p:cNvPr>
          <p:cNvSpPr>
            <a:spLocks noGrp="1"/>
          </p:cNvSpPr>
          <p:nvPr>
            <p:ph type="dt" sz="half" idx="10"/>
          </p:nvPr>
        </p:nvSpPr>
        <p:spPr>
          <a:xfrm>
            <a:off x="838200" y="6356350"/>
            <a:ext cx="2743200" cy="365125"/>
          </a:xfrm>
          <a:prstGeom prst="rect">
            <a:avLst/>
          </a:prstGeom>
        </p:spPr>
        <p:txBody>
          <a:bodyPr/>
          <a:lstStyle/>
          <a:p>
            <a:fld id="{C6297537-E37F-47FB-83F1-BAAD5D518BFC}" type="datetimeFigureOut">
              <a:rPr lang="en-GB" smtClean="0"/>
              <a:t>03/11/2025</a:t>
            </a:fld>
            <a:endParaRPr lang="en-GB"/>
          </a:p>
        </p:txBody>
      </p:sp>
      <p:sp>
        <p:nvSpPr>
          <p:cNvPr id="5" name="Footer Placeholder 4">
            <a:extLst>
              <a:ext uri="{FF2B5EF4-FFF2-40B4-BE49-F238E27FC236}">
                <a16:creationId xmlns:a16="http://schemas.microsoft.com/office/drawing/2014/main" id="{96D0AC0F-1C79-4C37-A373-1EE5E0154CFA}"/>
              </a:ext>
            </a:extLst>
          </p:cNvPr>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2186933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EC76-C5BA-49DC-9D38-A0CA48682B3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8E494B7-C8DB-40CD-99CE-4FDF7AFE73AB}"/>
              </a:ext>
            </a:extLst>
          </p:cNvPr>
          <p:cNvSpPr>
            <a:spLocks noGrp="1"/>
          </p:cNvSpPr>
          <p:nvPr>
            <p:ph sz="half" idx="1"/>
          </p:nvPr>
        </p:nvSpPr>
        <p:spPr>
          <a:xfrm>
            <a:off x="838200" y="1825625"/>
            <a:ext cx="5181600" cy="408346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5815F6C-D71D-43C8-9A43-3AD2C4683561}"/>
              </a:ext>
            </a:extLst>
          </p:cNvPr>
          <p:cNvSpPr>
            <a:spLocks noGrp="1"/>
          </p:cNvSpPr>
          <p:nvPr>
            <p:ph sz="half" idx="2"/>
          </p:nvPr>
        </p:nvSpPr>
        <p:spPr>
          <a:xfrm>
            <a:off x="6172200" y="1825625"/>
            <a:ext cx="5181600" cy="408346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AE842F2-7E36-4DEE-AC39-AE8A07012095}"/>
              </a:ext>
            </a:extLst>
          </p:cNvPr>
          <p:cNvSpPr>
            <a:spLocks noGrp="1"/>
          </p:cNvSpPr>
          <p:nvPr>
            <p:ph type="dt" sz="half" idx="10"/>
          </p:nvPr>
        </p:nvSpPr>
        <p:spPr>
          <a:xfrm>
            <a:off x="838200" y="6356350"/>
            <a:ext cx="2743200" cy="365125"/>
          </a:xfrm>
          <a:prstGeom prst="rect">
            <a:avLst/>
          </a:prstGeom>
        </p:spPr>
        <p:txBody>
          <a:bodyPr/>
          <a:lstStyle/>
          <a:p>
            <a:fld id="{C6297537-E37F-47FB-83F1-BAAD5D518BFC}" type="datetimeFigureOut">
              <a:rPr lang="en-GB" smtClean="0"/>
              <a:t>03/11/2025</a:t>
            </a:fld>
            <a:endParaRPr lang="en-GB"/>
          </a:p>
        </p:txBody>
      </p:sp>
      <p:sp>
        <p:nvSpPr>
          <p:cNvPr id="6" name="Footer Placeholder 5">
            <a:extLst>
              <a:ext uri="{FF2B5EF4-FFF2-40B4-BE49-F238E27FC236}">
                <a16:creationId xmlns:a16="http://schemas.microsoft.com/office/drawing/2014/main" id="{95BC5CFD-5B93-49EE-A5CE-A817222E07CB}"/>
              </a:ext>
            </a:extLst>
          </p:cNvPr>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3692389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E4D9E-1225-4A28-B2BB-CBBC9DE0ED2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FED34E9-EBAF-41FD-9E42-C7F1CFDF5E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D477330-3C42-4110-81A6-446B2A679D97}"/>
              </a:ext>
            </a:extLst>
          </p:cNvPr>
          <p:cNvSpPr>
            <a:spLocks noGrp="1"/>
          </p:cNvSpPr>
          <p:nvPr>
            <p:ph sz="half" idx="2"/>
          </p:nvPr>
        </p:nvSpPr>
        <p:spPr>
          <a:xfrm>
            <a:off x="839788" y="2505075"/>
            <a:ext cx="5157787" cy="33953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96A07CC-9385-4AF5-8505-8623917EB8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79A100D-B998-4D9D-A323-E0088FDB30EC}"/>
              </a:ext>
            </a:extLst>
          </p:cNvPr>
          <p:cNvSpPr>
            <a:spLocks noGrp="1"/>
          </p:cNvSpPr>
          <p:nvPr>
            <p:ph sz="quarter" idx="4"/>
          </p:nvPr>
        </p:nvSpPr>
        <p:spPr>
          <a:xfrm>
            <a:off x="6172200" y="2505075"/>
            <a:ext cx="5183188" cy="33953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31C6FF0-98E6-44FA-BD69-06B06445720B}"/>
              </a:ext>
            </a:extLst>
          </p:cNvPr>
          <p:cNvSpPr>
            <a:spLocks noGrp="1"/>
          </p:cNvSpPr>
          <p:nvPr>
            <p:ph type="dt" sz="half" idx="10"/>
          </p:nvPr>
        </p:nvSpPr>
        <p:spPr>
          <a:xfrm>
            <a:off x="838200" y="6356350"/>
            <a:ext cx="2743200" cy="365125"/>
          </a:xfrm>
          <a:prstGeom prst="rect">
            <a:avLst/>
          </a:prstGeom>
        </p:spPr>
        <p:txBody>
          <a:bodyPr/>
          <a:lstStyle/>
          <a:p>
            <a:fld id="{C6297537-E37F-47FB-83F1-BAAD5D518BFC}" type="datetimeFigureOut">
              <a:rPr lang="en-GB" smtClean="0"/>
              <a:t>03/11/2025</a:t>
            </a:fld>
            <a:endParaRPr lang="en-GB"/>
          </a:p>
        </p:txBody>
      </p:sp>
      <p:sp>
        <p:nvSpPr>
          <p:cNvPr id="8" name="Footer Placeholder 7">
            <a:extLst>
              <a:ext uri="{FF2B5EF4-FFF2-40B4-BE49-F238E27FC236}">
                <a16:creationId xmlns:a16="http://schemas.microsoft.com/office/drawing/2014/main" id="{5B3CE59D-4B42-4F79-857C-B6C75B59A7E3}"/>
              </a:ext>
            </a:extLst>
          </p:cNvPr>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1707194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606AF-8E7C-4E8B-B58A-7CDD986AA12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A4BB933-B551-406B-A758-FE0BDBF32D09}"/>
              </a:ext>
            </a:extLst>
          </p:cNvPr>
          <p:cNvSpPr>
            <a:spLocks noGrp="1"/>
          </p:cNvSpPr>
          <p:nvPr>
            <p:ph type="dt" sz="half" idx="10"/>
          </p:nvPr>
        </p:nvSpPr>
        <p:spPr>
          <a:xfrm>
            <a:off x="838200" y="6356350"/>
            <a:ext cx="2743200" cy="365125"/>
          </a:xfrm>
          <a:prstGeom prst="rect">
            <a:avLst/>
          </a:prstGeom>
        </p:spPr>
        <p:txBody>
          <a:bodyPr/>
          <a:lstStyle/>
          <a:p>
            <a:fld id="{C6297537-E37F-47FB-83F1-BAAD5D518BFC}" type="datetimeFigureOut">
              <a:rPr lang="en-GB" smtClean="0"/>
              <a:t>03/11/2025</a:t>
            </a:fld>
            <a:endParaRPr lang="en-GB"/>
          </a:p>
        </p:txBody>
      </p:sp>
      <p:sp>
        <p:nvSpPr>
          <p:cNvPr id="4" name="Footer Placeholder 3">
            <a:extLst>
              <a:ext uri="{FF2B5EF4-FFF2-40B4-BE49-F238E27FC236}">
                <a16:creationId xmlns:a16="http://schemas.microsoft.com/office/drawing/2014/main" id="{FD029D3C-D7AC-41CB-BB40-0DA9F1DE1B5D}"/>
              </a:ext>
            </a:extLst>
          </p:cNvPr>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10394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D86AB7-1814-4518-9580-0137ED620853}"/>
              </a:ext>
            </a:extLst>
          </p:cNvPr>
          <p:cNvSpPr>
            <a:spLocks noGrp="1"/>
          </p:cNvSpPr>
          <p:nvPr>
            <p:ph type="dt" sz="half" idx="10"/>
          </p:nvPr>
        </p:nvSpPr>
        <p:spPr>
          <a:xfrm>
            <a:off x="838200" y="6356350"/>
            <a:ext cx="2743200" cy="365125"/>
          </a:xfrm>
          <a:prstGeom prst="rect">
            <a:avLst/>
          </a:prstGeom>
        </p:spPr>
        <p:txBody>
          <a:bodyPr/>
          <a:lstStyle/>
          <a:p>
            <a:fld id="{C6297537-E37F-47FB-83F1-BAAD5D518BFC}" type="datetimeFigureOut">
              <a:rPr lang="en-GB" smtClean="0"/>
              <a:t>03/11/2025</a:t>
            </a:fld>
            <a:endParaRPr lang="en-GB"/>
          </a:p>
        </p:txBody>
      </p:sp>
      <p:sp>
        <p:nvSpPr>
          <p:cNvPr id="3" name="Footer Placeholder 2">
            <a:extLst>
              <a:ext uri="{FF2B5EF4-FFF2-40B4-BE49-F238E27FC236}">
                <a16:creationId xmlns:a16="http://schemas.microsoft.com/office/drawing/2014/main" id="{D023F1A2-3523-4DE9-A1BA-8E44213B8245}"/>
              </a:ext>
            </a:extLst>
          </p:cNvPr>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3681694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4F900-6147-427B-8367-76B6CFB2B2F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213561A-FCD2-4BD0-8571-39348A1CF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44AFE88-2479-4BD1-90E1-4E3BA8E788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EDBA94-D07D-4317-8CF4-B4C9F733C67C}"/>
              </a:ext>
            </a:extLst>
          </p:cNvPr>
          <p:cNvSpPr>
            <a:spLocks noGrp="1"/>
          </p:cNvSpPr>
          <p:nvPr>
            <p:ph type="dt" sz="half" idx="10"/>
          </p:nvPr>
        </p:nvSpPr>
        <p:spPr>
          <a:xfrm>
            <a:off x="838200" y="6356350"/>
            <a:ext cx="2743200" cy="365125"/>
          </a:xfrm>
          <a:prstGeom prst="rect">
            <a:avLst/>
          </a:prstGeom>
        </p:spPr>
        <p:txBody>
          <a:bodyPr/>
          <a:lstStyle/>
          <a:p>
            <a:fld id="{C6297537-E37F-47FB-83F1-BAAD5D518BFC}" type="datetimeFigureOut">
              <a:rPr lang="en-GB" smtClean="0"/>
              <a:t>03/11/2025</a:t>
            </a:fld>
            <a:endParaRPr lang="en-GB"/>
          </a:p>
        </p:txBody>
      </p:sp>
      <p:sp>
        <p:nvSpPr>
          <p:cNvPr id="6" name="Footer Placeholder 5">
            <a:extLst>
              <a:ext uri="{FF2B5EF4-FFF2-40B4-BE49-F238E27FC236}">
                <a16:creationId xmlns:a16="http://schemas.microsoft.com/office/drawing/2014/main" id="{ACD64037-5225-4948-86F3-63080D2E6CB2}"/>
              </a:ext>
            </a:extLst>
          </p:cNvPr>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4186244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157A7-8D87-4B5F-91A3-5AD1314960B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8E209CF-816F-4E23-950A-60BA80D787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A6C74C63-3779-4250-B6E9-AC024C38DC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B9520D-B063-44A3-94BE-F08E0AAF7EB3}"/>
              </a:ext>
            </a:extLst>
          </p:cNvPr>
          <p:cNvSpPr>
            <a:spLocks noGrp="1"/>
          </p:cNvSpPr>
          <p:nvPr>
            <p:ph type="dt" sz="half" idx="10"/>
          </p:nvPr>
        </p:nvSpPr>
        <p:spPr>
          <a:xfrm>
            <a:off x="838200" y="6356350"/>
            <a:ext cx="2743200" cy="365125"/>
          </a:xfrm>
          <a:prstGeom prst="rect">
            <a:avLst/>
          </a:prstGeom>
        </p:spPr>
        <p:txBody>
          <a:bodyPr/>
          <a:lstStyle/>
          <a:p>
            <a:fld id="{C6297537-E37F-47FB-83F1-BAAD5D518BFC}" type="datetimeFigureOut">
              <a:rPr lang="en-GB" smtClean="0"/>
              <a:t>03/11/2025</a:t>
            </a:fld>
            <a:endParaRPr lang="en-GB"/>
          </a:p>
        </p:txBody>
      </p:sp>
      <p:sp>
        <p:nvSpPr>
          <p:cNvPr id="6" name="Footer Placeholder 5">
            <a:extLst>
              <a:ext uri="{FF2B5EF4-FFF2-40B4-BE49-F238E27FC236}">
                <a16:creationId xmlns:a16="http://schemas.microsoft.com/office/drawing/2014/main" id="{E17BF8B3-03A1-4FD8-92F5-4B9E2282903F}"/>
              </a:ext>
            </a:extLst>
          </p:cNvPr>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2112286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B12DEC-1F74-46DD-89EA-41A24CFAAF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10F8A20-C637-4CEB-AD95-C7CAFFBCFE11}"/>
              </a:ext>
            </a:extLst>
          </p:cNvPr>
          <p:cNvSpPr>
            <a:spLocks noGrp="1"/>
          </p:cNvSpPr>
          <p:nvPr>
            <p:ph type="body" idx="1"/>
          </p:nvPr>
        </p:nvSpPr>
        <p:spPr>
          <a:xfrm>
            <a:off x="838200" y="1825625"/>
            <a:ext cx="10515600" cy="411438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a:extLst>
              <a:ext uri="{FF2B5EF4-FFF2-40B4-BE49-F238E27FC236}">
                <a16:creationId xmlns:a16="http://schemas.microsoft.com/office/drawing/2014/main" id="{8497843F-8FCE-4DBD-B057-FF1D52FE09B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280636" y="5940010"/>
            <a:ext cx="2175244" cy="832679"/>
          </a:xfrm>
          <a:prstGeom prst="rect">
            <a:avLst/>
          </a:prstGeom>
        </p:spPr>
      </p:pic>
    </p:spTree>
    <p:extLst>
      <p:ext uri="{BB962C8B-B14F-4D97-AF65-F5344CB8AC3E}">
        <p14:creationId xmlns:p14="http://schemas.microsoft.com/office/powerpoint/2010/main" val="3393532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www.rdm.ox.ac.uk/mentoring" TargetMode="External"/><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0FACE86-2B4A-4D5F-A884-DF2C10AD652C}"/>
              </a:ext>
            </a:extLst>
          </p:cNvPr>
          <p:cNvSpPr>
            <a:spLocks noGrp="1"/>
          </p:cNvSpPr>
          <p:nvPr>
            <p:ph idx="1"/>
          </p:nvPr>
        </p:nvSpPr>
        <p:spPr>
          <a:xfrm>
            <a:off x="838200" y="1872153"/>
            <a:ext cx="7685690" cy="4114385"/>
          </a:xfrm>
        </p:spPr>
        <p:txBody>
          <a:bodyPr>
            <a:noAutofit/>
          </a:bodyPr>
          <a:lstStyle/>
          <a:p>
            <a:pPr marL="0" marR="0" indent="0" algn="l" rtl="0">
              <a:lnSpc>
                <a:spcPct val="100000"/>
              </a:lnSpc>
              <a:buClr>
                <a:schemeClr val="tx2"/>
              </a:buClr>
              <a:buSzPct val="120000"/>
              <a:buNone/>
            </a:pPr>
            <a:r>
              <a:rPr lang="en-GB" sz="3600" b="0" i="0" u="none" strike="noStrike" baseline="30000" dirty="0">
                <a:solidFill>
                  <a:schemeClr val="bg1"/>
                </a:solidFill>
                <a:latin typeface="+mj-lt"/>
              </a:rPr>
              <a:t>Vision</a:t>
            </a:r>
          </a:p>
          <a:p>
            <a:pPr marL="0" marR="0" indent="0" algn="l" rtl="0">
              <a:lnSpc>
                <a:spcPct val="100000"/>
              </a:lnSpc>
              <a:spcAft>
                <a:spcPts val="2400"/>
              </a:spcAft>
              <a:buClr>
                <a:schemeClr val="tx2"/>
              </a:buClr>
              <a:buSzPct val="120000"/>
              <a:buNone/>
            </a:pPr>
            <a:r>
              <a:rPr lang="en-GB" sz="3600" b="0" i="0" u="none" strike="noStrike" baseline="30000" dirty="0">
                <a:solidFill>
                  <a:schemeClr val="bg1"/>
                </a:solidFill>
              </a:rPr>
              <a:t>To use science to support a healthier, longer life for all</a:t>
            </a:r>
          </a:p>
          <a:p>
            <a:pPr marL="0" marR="0" indent="0" algn="l" rtl="0">
              <a:lnSpc>
                <a:spcPct val="100000"/>
              </a:lnSpc>
              <a:buClr>
                <a:schemeClr val="tx2"/>
              </a:buClr>
              <a:buSzPct val="120000"/>
              <a:buNone/>
            </a:pPr>
            <a:r>
              <a:rPr lang="en-GB" sz="3600" b="0" i="0" u="none" strike="noStrike" baseline="30000" dirty="0">
                <a:solidFill>
                  <a:schemeClr val="bg1"/>
                </a:solidFill>
                <a:latin typeface="+mj-lt"/>
              </a:rPr>
              <a:t>Mission</a:t>
            </a:r>
          </a:p>
          <a:p>
            <a:pPr marL="0" marR="0" indent="0" algn="l" rtl="0">
              <a:lnSpc>
                <a:spcPct val="100000"/>
              </a:lnSpc>
              <a:buClr>
                <a:schemeClr val="tx2"/>
              </a:buClr>
              <a:buSzPct val="120000"/>
              <a:buNone/>
            </a:pPr>
            <a:r>
              <a:rPr lang="en-GB" sz="3600" b="0" i="0" u="none" strike="noStrike" baseline="30000" dirty="0">
                <a:solidFill>
                  <a:schemeClr val="bg1"/>
                </a:solidFill>
              </a:rPr>
              <a:t>To improve health through world-leading cross-disciplinary research to understand shared mechanisms of disease and to accelerate the transition from scientific discovery to clinical care</a:t>
            </a:r>
          </a:p>
          <a:p>
            <a:pPr marL="0" marR="0" indent="0" algn="l" rtl="0">
              <a:lnSpc>
                <a:spcPct val="100000"/>
              </a:lnSpc>
              <a:buClr>
                <a:schemeClr val="tx2"/>
              </a:buClr>
              <a:buSzPct val="120000"/>
              <a:buNone/>
            </a:pPr>
            <a:endParaRPr lang="en-GB" sz="3600" dirty="0">
              <a:solidFill>
                <a:schemeClr val="bg1"/>
              </a:solidFill>
            </a:endParaRPr>
          </a:p>
        </p:txBody>
      </p:sp>
      <p:pic>
        <p:nvPicPr>
          <p:cNvPr id="10" name="Picture 9">
            <a:extLst>
              <a:ext uri="{FF2B5EF4-FFF2-40B4-BE49-F238E27FC236}">
                <a16:creationId xmlns:a16="http://schemas.microsoft.com/office/drawing/2014/main" id="{47F422EE-2BB1-423A-A421-E6A2C80AC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8897" y="714702"/>
            <a:ext cx="2314903" cy="2314903"/>
          </a:xfrm>
          <a:prstGeom prst="rect">
            <a:avLst/>
          </a:prstGeom>
        </p:spPr>
      </p:pic>
      <p:sp>
        <p:nvSpPr>
          <p:cNvPr id="4" name="Title 1">
            <a:extLst>
              <a:ext uri="{FF2B5EF4-FFF2-40B4-BE49-F238E27FC236}">
                <a16:creationId xmlns:a16="http://schemas.microsoft.com/office/drawing/2014/main" id="{C98B1EDF-0657-4B2E-B29A-B29465D41F28}"/>
              </a:ext>
            </a:extLst>
          </p:cNvPr>
          <p:cNvSpPr>
            <a:spLocks noGrp="1"/>
          </p:cNvSpPr>
          <p:nvPr>
            <p:ph type="title"/>
          </p:nvPr>
        </p:nvSpPr>
        <p:spPr>
          <a:xfrm>
            <a:off x="838200" y="365125"/>
            <a:ext cx="10993582" cy="1325563"/>
          </a:xfrm>
        </p:spPr>
        <p:txBody>
          <a:bodyPr>
            <a:normAutofit/>
          </a:bodyPr>
          <a:lstStyle/>
          <a:p>
            <a:r>
              <a:rPr lang="en-GB" sz="4200" dirty="0">
                <a:solidFill>
                  <a:schemeClr val="bg1"/>
                </a:solidFill>
              </a:rPr>
              <a:t>RDM’s research strategy</a:t>
            </a:r>
          </a:p>
        </p:txBody>
      </p:sp>
    </p:spTree>
    <p:extLst>
      <p:ext uri="{BB962C8B-B14F-4D97-AF65-F5344CB8AC3E}">
        <p14:creationId xmlns:p14="http://schemas.microsoft.com/office/powerpoint/2010/main" val="1359226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8DAEE6A-570A-48E7-A384-B6F7684D2F91}"/>
              </a:ext>
            </a:extLst>
          </p:cNvPr>
          <p:cNvSpPr txBox="1">
            <a:spLocks/>
          </p:cNvSpPr>
          <p:nvPr/>
        </p:nvSpPr>
        <p:spPr>
          <a:xfrm>
            <a:off x="959153" y="2501136"/>
            <a:ext cx="6653997" cy="3211295"/>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6830" algn="l"/>
            <a:r>
              <a:rPr lang="en-GB"/>
              <a:t>One is never too experienced or accomplished to benefit from a mentor. </a:t>
            </a:r>
            <a:endParaRPr lang="en-US"/>
          </a:p>
          <a:p>
            <a:pPr marL="36830" algn="r"/>
            <a:endParaRPr lang="en-GB">
              <a:solidFill>
                <a:srgbClr val="002060"/>
              </a:solidFill>
              <a:ea typeface="Roboto"/>
              <a:cs typeface="Roboto"/>
            </a:endParaRPr>
          </a:p>
          <a:p>
            <a:pPr marL="36830" algn="l"/>
            <a:r>
              <a:rPr lang="en-GB">
                <a:solidFill>
                  <a:srgbClr val="002060"/>
                </a:solidFill>
              </a:rPr>
              <a:t>Will you replace your mirror with AI?</a:t>
            </a:r>
          </a:p>
          <a:p>
            <a:pPr marL="36830" algn="l"/>
            <a:endParaRPr lang="en-GB">
              <a:solidFill>
                <a:srgbClr val="002060"/>
              </a:solidFill>
              <a:ea typeface="Roboto"/>
              <a:cs typeface="Roboto"/>
            </a:endParaRPr>
          </a:p>
          <a:p>
            <a:pPr marL="36830" algn="l"/>
            <a:endParaRPr lang="en-GB">
              <a:solidFill>
                <a:srgbClr val="002060"/>
              </a:solidFill>
              <a:ea typeface="Roboto"/>
              <a:cs typeface="Roboto"/>
            </a:endParaRPr>
          </a:p>
          <a:p>
            <a:pPr marL="36830" algn="l"/>
            <a:r>
              <a:rPr lang="en-GB" sz="2000">
                <a:solidFill>
                  <a:srgbClr val="002060"/>
                </a:solidFill>
                <a:ea typeface="Roboto"/>
                <a:cs typeface="Roboto"/>
              </a:rPr>
              <a:t>https://www.rdm.ox.ac.uk/intranet/career-development/mentoring</a:t>
            </a:r>
          </a:p>
        </p:txBody>
      </p:sp>
      <p:pic>
        <p:nvPicPr>
          <p:cNvPr id="3" name="Picture 2" descr="Two lionesses in the sun | Portrait of the two young lioness… | Flickr">
            <a:extLst>
              <a:ext uri="{FF2B5EF4-FFF2-40B4-BE49-F238E27FC236}">
                <a16:creationId xmlns:a16="http://schemas.microsoft.com/office/drawing/2014/main" id="{2DA980BA-2A7F-6747-C453-D2993205330E}"/>
              </a:ext>
            </a:extLst>
          </p:cNvPr>
          <p:cNvPicPr>
            <a:picLocks noChangeAspect="1"/>
          </p:cNvPicPr>
          <p:nvPr/>
        </p:nvPicPr>
        <p:blipFill>
          <a:blip r:embed="rId3"/>
          <a:stretch>
            <a:fillRect/>
          </a:stretch>
        </p:blipFill>
        <p:spPr>
          <a:xfrm>
            <a:off x="7899245" y="2421562"/>
            <a:ext cx="3587905" cy="2411575"/>
          </a:xfrm>
          <a:prstGeom prst="rect">
            <a:avLst/>
          </a:prstGeom>
        </p:spPr>
      </p:pic>
      <p:sp>
        <p:nvSpPr>
          <p:cNvPr id="5" name="Title 1">
            <a:extLst>
              <a:ext uri="{FF2B5EF4-FFF2-40B4-BE49-F238E27FC236}">
                <a16:creationId xmlns:a16="http://schemas.microsoft.com/office/drawing/2014/main" id="{1B8F856F-B3E7-DB21-829F-DCBE520A6D35}"/>
              </a:ext>
            </a:extLst>
          </p:cNvPr>
          <p:cNvSpPr txBox="1">
            <a:spLocks/>
          </p:cNvSpPr>
          <p:nvPr/>
        </p:nvSpPr>
        <p:spPr>
          <a:xfrm>
            <a:off x="7899245" y="4833137"/>
            <a:ext cx="3587905" cy="641609"/>
          </a:xfrm>
          <a:prstGeom prst="rect">
            <a:avLst/>
          </a:prstGeom>
          <a:solidFill>
            <a:schemeClr val="tx1">
              <a:lumMod val="90000"/>
              <a:lumOff val="1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800" b="1">
                <a:solidFill>
                  <a:srgbClr val="FFC000"/>
                </a:solidFill>
                <a:latin typeface="Tempus Sans ITC"/>
              </a:rPr>
              <a:t>Make friends who force you </a:t>
            </a:r>
            <a:br>
              <a:rPr lang="en-GB" sz="1800" b="1">
                <a:solidFill>
                  <a:srgbClr val="FFC000"/>
                </a:solidFill>
                <a:latin typeface="Tempus Sans ITC"/>
              </a:rPr>
            </a:br>
            <a:r>
              <a:rPr lang="en-GB" sz="1800" b="1">
                <a:solidFill>
                  <a:srgbClr val="FFC000"/>
                </a:solidFill>
                <a:latin typeface="Tempus Sans ITC"/>
              </a:rPr>
              <a:t>to level up</a:t>
            </a:r>
            <a:endParaRPr lang="en-US" sz="1800" b="1">
              <a:solidFill>
                <a:srgbClr val="FFC000"/>
              </a:solidFill>
              <a:latin typeface="Tempus Sans ITC"/>
              <a:ea typeface="Roboto Medium"/>
              <a:cs typeface="Roboto Medium"/>
            </a:endParaRPr>
          </a:p>
        </p:txBody>
      </p:sp>
      <p:sp>
        <p:nvSpPr>
          <p:cNvPr id="7" name="Title 1">
            <a:extLst>
              <a:ext uri="{FF2B5EF4-FFF2-40B4-BE49-F238E27FC236}">
                <a16:creationId xmlns:a16="http://schemas.microsoft.com/office/drawing/2014/main" id="{67DBC5AD-6DD7-4ED9-820B-7BBFA4B32E65}"/>
              </a:ext>
            </a:extLst>
          </p:cNvPr>
          <p:cNvSpPr txBox="1">
            <a:spLocks/>
          </p:cNvSpPr>
          <p:nvPr/>
        </p:nvSpPr>
        <p:spPr>
          <a:xfrm>
            <a:off x="1010569" y="670398"/>
            <a:ext cx="8771606" cy="15394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t>Never give up the opportunity to have a mentor</a:t>
            </a:r>
          </a:p>
        </p:txBody>
      </p:sp>
    </p:spTree>
    <p:extLst>
      <p:ext uri="{BB962C8B-B14F-4D97-AF65-F5344CB8AC3E}">
        <p14:creationId xmlns:p14="http://schemas.microsoft.com/office/powerpoint/2010/main" val="1178514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1AB2E7A7-F334-417B-B8C8-84C42E26FE76}"/>
              </a:ext>
            </a:extLst>
          </p:cNvPr>
          <p:cNvSpPr txBox="1">
            <a:spLocks/>
          </p:cNvSpPr>
          <p:nvPr/>
        </p:nvSpPr>
        <p:spPr>
          <a:xfrm>
            <a:off x="1036544" y="3897442"/>
            <a:ext cx="10118912" cy="121420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buFontTx/>
              <a:buNone/>
            </a:pPr>
            <a:r>
              <a:rPr lang="en-US" altLang="en-US" sz="3200" b="1" dirty="0">
                <a:ea typeface="Roboto" panose="02000000000000000000" pitchFamily="2" charset="0"/>
              </a:rPr>
              <a:t>Charlotte Smith</a:t>
            </a:r>
          </a:p>
          <a:p>
            <a:pPr>
              <a:spcBef>
                <a:spcPct val="0"/>
              </a:spcBef>
              <a:buFontTx/>
              <a:buNone/>
            </a:pPr>
            <a:r>
              <a:rPr lang="en-US" altLang="en-US" sz="3200" i="1" dirty="0">
                <a:ea typeface="Roboto" panose="02000000000000000000" pitchFamily="2" charset="0"/>
              </a:rPr>
              <a:t>RDM EDI and Strategic Projects Facilitator</a:t>
            </a:r>
          </a:p>
          <a:p>
            <a:pPr>
              <a:spcBef>
                <a:spcPct val="0"/>
              </a:spcBef>
            </a:pPr>
            <a:endParaRPr lang="en-US" sz="7400" b="1" dirty="0">
              <a:solidFill>
                <a:srgbClr val="002060"/>
              </a:solidFill>
              <a:ea typeface="Roboto"/>
              <a:cs typeface="Roboto"/>
            </a:endParaRPr>
          </a:p>
          <a:p>
            <a:pPr>
              <a:spcBef>
                <a:spcPct val="0"/>
              </a:spcBef>
            </a:pPr>
            <a:endParaRPr lang="en-US" altLang="en-US" sz="7400" b="1" dirty="0">
              <a:solidFill>
                <a:srgbClr val="002060"/>
              </a:solidFill>
              <a:ea typeface="Roboto" panose="02000000000000000000" pitchFamily="2" charset="0"/>
              <a:cs typeface="Roboto"/>
            </a:endParaRPr>
          </a:p>
          <a:p>
            <a:pPr>
              <a:spcBef>
                <a:spcPct val="0"/>
              </a:spcBef>
            </a:pPr>
            <a:endParaRPr lang="en-US" sz="7400" b="1" dirty="0">
              <a:solidFill>
                <a:srgbClr val="002060"/>
              </a:solidFill>
              <a:ea typeface="Roboto" panose="02000000000000000000" pitchFamily="2" charset="0"/>
              <a:cs typeface="Roboto"/>
            </a:endParaRPr>
          </a:p>
          <a:p>
            <a:endParaRPr lang="en-GB" dirty="0">
              <a:solidFill>
                <a:srgbClr val="002060"/>
              </a:solidFill>
              <a:ea typeface="Roboto"/>
              <a:cs typeface="Roboto"/>
            </a:endParaRPr>
          </a:p>
        </p:txBody>
      </p:sp>
      <p:sp>
        <p:nvSpPr>
          <p:cNvPr id="4" name="Title 1">
            <a:extLst>
              <a:ext uri="{FF2B5EF4-FFF2-40B4-BE49-F238E27FC236}">
                <a16:creationId xmlns:a16="http://schemas.microsoft.com/office/drawing/2014/main" id="{4C2E6D30-CFE5-4E00-8EC0-316581C478A9}"/>
              </a:ext>
            </a:extLst>
          </p:cNvPr>
          <p:cNvSpPr txBox="1">
            <a:spLocks/>
          </p:cNvSpPr>
          <p:nvPr/>
        </p:nvSpPr>
        <p:spPr>
          <a:xfrm>
            <a:off x="1524000" y="1122363"/>
            <a:ext cx="943381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GB" dirty="0"/>
              <a:t>RDM Surveys 2025</a:t>
            </a:r>
          </a:p>
          <a:p>
            <a:r>
              <a:rPr lang="en-GB" sz="4000" dirty="0">
                <a:latin typeface="+mn-lt"/>
              </a:rPr>
              <a:t>The story so far and what is coming next</a:t>
            </a:r>
          </a:p>
        </p:txBody>
      </p:sp>
    </p:spTree>
    <p:extLst>
      <p:ext uri="{BB962C8B-B14F-4D97-AF65-F5344CB8AC3E}">
        <p14:creationId xmlns:p14="http://schemas.microsoft.com/office/powerpoint/2010/main" val="631505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1803A-5AF7-A113-B13C-4E3A9113482A}"/>
              </a:ext>
            </a:extLst>
          </p:cNvPr>
          <p:cNvSpPr>
            <a:spLocks noGrp="1"/>
          </p:cNvSpPr>
          <p:nvPr>
            <p:ph type="title"/>
          </p:nvPr>
        </p:nvSpPr>
        <p:spPr/>
        <p:txBody>
          <a:bodyPr>
            <a:normAutofit/>
          </a:bodyPr>
          <a:lstStyle/>
          <a:p>
            <a:r>
              <a:rPr lang="en-GB" sz="4000" dirty="0"/>
              <a:t>Student Survey - Overview</a:t>
            </a:r>
          </a:p>
        </p:txBody>
      </p:sp>
      <p:sp>
        <p:nvSpPr>
          <p:cNvPr id="3" name="Content Placeholder 2">
            <a:extLst>
              <a:ext uri="{FF2B5EF4-FFF2-40B4-BE49-F238E27FC236}">
                <a16:creationId xmlns:a16="http://schemas.microsoft.com/office/drawing/2014/main" id="{54D3F7EB-C83A-8248-8A9A-B71B140BF1D2}"/>
              </a:ext>
            </a:extLst>
          </p:cNvPr>
          <p:cNvSpPr>
            <a:spLocks noGrp="1"/>
          </p:cNvSpPr>
          <p:nvPr>
            <p:ph idx="1"/>
          </p:nvPr>
        </p:nvSpPr>
        <p:spPr>
          <a:xfrm>
            <a:off x="838200" y="1825625"/>
            <a:ext cx="6297118" cy="4114385"/>
          </a:xfrm>
        </p:spPr>
        <p:txBody>
          <a:bodyPr>
            <a:normAutofit fontScale="92500"/>
          </a:bodyPr>
          <a:lstStyle/>
          <a:p>
            <a:pPr>
              <a:lnSpc>
                <a:spcPct val="110000"/>
              </a:lnSpc>
              <a:spcBef>
                <a:spcPts val="0"/>
              </a:spcBef>
              <a:spcAft>
                <a:spcPts val="1200"/>
              </a:spcAft>
              <a:buClr>
                <a:schemeClr val="tx2"/>
              </a:buClr>
              <a:buSzPct val="120000"/>
            </a:pPr>
            <a:r>
              <a:rPr lang="en-GB" sz="2400" dirty="0"/>
              <a:t>In 2025, 43 students completed the survey which equates to a response rate of about 24%. </a:t>
            </a:r>
          </a:p>
          <a:p>
            <a:pPr>
              <a:lnSpc>
                <a:spcPct val="110000"/>
              </a:lnSpc>
              <a:spcBef>
                <a:spcPts val="0"/>
              </a:spcBef>
              <a:spcAft>
                <a:spcPts val="1200"/>
              </a:spcAft>
              <a:buClr>
                <a:schemeClr val="tx2"/>
              </a:buClr>
              <a:buSzPct val="120000"/>
            </a:pPr>
            <a:r>
              <a:rPr lang="en-GB" sz="2400" dirty="0"/>
              <a:t>The 2025 survey highlights strong performance in supervision and induction.</a:t>
            </a:r>
          </a:p>
          <a:p>
            <a:pPr>
              <a:lnSpc>
                <a:spcPct val="110000"/>
              </a:lnSpc>
              <a:spcBef>
                <a:spcPts val="0"/>
              </a:spcBef>
              <a:spcAft>
                <a:spcPts val="1200"/>
              </a:spcAft>
              <a:buClr>
                <a:schemeClr val="tx2"/>
              </a:buClr>
              <a:buSzPct val="120000"/>
            </a:pPr>
            <a:r>
              <a:rPr lang="en-GB" sz="2400" dirty="0"/>
              <a:t>Culture and training are generally positive.</a:t>
            </a:r>
          </a:p>
          <a:p>
            <a:pPr>
              <a:lnSpc>
                <a:spcPct val="110000"/>
              </a:lnSpc>
              <a:spcBef>
                <a:spcPts val="0"/>
              </a:spcBef>
              <a:spcAft>
                <a:spcPts val="1200"/>
              </a:spcAft>
              <a:buClr>
                <a:schemeClr val="tx2"/>
              </a:buClr>
              <a:buSzPct val="120000"/>
            </a:pPr>
            <a:r>
              <a:rPr lang="en-GB" sz="2400" dirty="0"/>
              <a:t>Leadership and communication received the lowest ratings, with concerns around transparency and the effectiveness of internal communications. </a:t>
            </a:r>
          </a:p>
          <a:p>
            <a:endParaRPr lang="en-GB" dirty="0"/>
          </a:p>
        </p:txBody>
      </p:sp>
      <p:pic>
        <p:nvPicPr>
          <p:cNvPr id="5" name="Picture 4">
            <a:extLst>
              <a:ext uri="{FF2B5EF4-FFF2-40B4-BE49-F238E27FC236}">
                <a16:creationId xmlns:a16="http://schemas.microsoft.com/office/drawing/2014/main" id="{4EF3A4BF-DEDD-407E-955B-891F8122E2E5}"/>
              </a:ext>
            </a:extLst>
          </p:cNvPr>
          <p:cNvPicPr>
            <a:picLocks noChangeAspect="1"/>
          </p:cNvPicPr>
          <p:nvPr/>
        </p:nvPicPr>
        <p:blipFill rotWithShape="1">
          <a:blip r:embed="rId3">
            <a:extLst>
              <a:ext uri="{28A0092B-C50C-407E-A947-70E740481C1C}">
                <a14:useLocalDpi xmlns:a14="http://schemas.microsoft.com/office/drawing/2010/main" val="0"/>
              </a:ext>
            </a:extLst>
          </a:blip>
          <a:srcRect l="37150" t="3148" r="9487"/>
          <a:stretch/>
        </p:blipFill>
        <p:spPr>
          <a:xfrm>
            <a:off x="7353300" y="836951"/>
            <a:ext cx="4000500" cy="4838699"/>
          </a:xfrm>
          <a:prstGeom prst="rect">
            <a:avLst/>
          </a:prstGeom>
        </p:spPr>
      </p:pic>
    </p:spTree>
    <p:extLst>
      <p:ext uri="{BB962C8B-B14F-4D97-AF65-F5344CB8AC3E}">
        <p14:creationId xmlns:p14="http://schemas.microsoft.com/office/powerpoint/2010/main" val="3848813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0A4E8-A482-C67D-29C0-EF20C9D00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B4B9AE-771E-9EFA-CE1C-81527175474D}"/>
              </a:ext>
            </a:extLst>
          </p:cNvPr>
          <p:cNvSpPr>
            <a:spLocks noGrp="1"/>
          </p:cNvSpPr>
          <p:nvPr>
            <p:ph type="title"/>
          </p:nvPr>
        </p:nvSpPr>
        <p:spPr/>
        <p:txBody>
          <a:bodyPr>
            <a:normAutofit/>
          </a:bodyPr>
          <a:lstStyle/>
          <a:p>
            <a:r>
              <a:rPr lang="en-GB" sz="4000" dirty="0"/>
              <a:t>Student Survey – Actions</a:t>
            </a:r>
          </a:p>
        </p:txBody>
      </p:sp>
      <p:sp>
        <p:nvSpPr>
          <p:cNvPr id="3" name="Content Placeholder 2">
            <a:extLst>
              <a:ext uri="{FF2B5EF4-FFF2-40B4-BE49-F238E27FC236}">
                <a16:creationId xmlns:a16="http://schemas.microsoft.com/office/drawing/2014/main" id="{81268E6E-77B0-92EB-60AE-8760707447C0}"/>
              </a:ext>
            </a:extLst>
          </p:cNvPr>
          <p:cNvSpPr>
            <a:spLocks noGrp="1"/>
          </p:cNvSpPr>
          <p:nvPr>
            <p:ph idx="1"/>
          </p:nvPr>
        </p:nvSpPr>
        <p:spPr>
          <a:xfrm>
            <a:off x="838200" y="1690688"/>
            <a:ext cx="6032500" cy="4114385"/>
          </a:xfrm>
        </p:spPr>
        <p:txBody>
          <a:bodyPr>
            <a:noAutofit/>
          </a:bodyPr>
          <a:lstStyle/>
          <a:p>
            <a:pPr marL="0" indent="0">
              <a:lnSpc>
                <a:spcPct val="110000"/>
              </a:lnSpc>
              <a:spcBef>
                <a:spcPts val="0"/>
              </a:spcBef>
              <a:spcAft>
                <a:spcPts val="1200"/>
              </a:spcAft>
              <a:buClr>
                <a:schemeClr val="tx2"/>
              </a:buClr>
              <a:buSzPct val="120000"/>
              <a:buNone/>
            </a:pPr>
            <a:r>
              <a:rPr lang="en-GB" sz="2200" dirty="0"/>
              <a:t>Actions and responses have been discussed at the RDM Graduate Studies Committee and RDM Student Forum.</a:t>
            </a:r>
          </a:p>
          <a:p>
            <a:pPr>
              <a:lnSpc>
                <a:spcPct val="110000"/>
              </a:lnSpc>
              <a:spcBef>
                <a:spcPts val="0"/>
              </a:spcBef>
              <a:spcAft>
                <a:spcPts val="1200"/>
              </a:spcAft>
              <a:buClr>
                <a:schemeClr val="tx2"/>
              </a:buClr>
              <a:buSzPct val="120000"/>
            </a:pPr>
            <a:r>
              <a:rPr lang="en-GB" sz="2200" dirty="0"/>
              <a:t>Annual reminder to supervisors and students about leave entitlements</a:t>
            </a:r>
          </a:p>
          <a:p>
            <a:pPr>
              <a:lnSpc>
                <a:spcPct val="110000"/>
              </a:lnSpc>
              <a:spcBef>
                <a:spcPts val="0"/>
              </a:spcBef>
              <a:spcAft>
                <a:spcPts val="1200"/>
              </a:spcAft>
              <a:buClr>
                <a:schemeClr val="tx2"/>
              </a:buClr>
              <a:buSzPct val="120000"/>
            </a:pPr>
            <a:r>
              <a:rPr lang="en-GB" sz="2200" dirty="0"/>
              <a:t>Student Buddy System</a:t>
            </a:r>
          </a:p>
          <a:p>
            <a:pPr>
              <a:lnSpc>
                <a:spcPct val="110000"/>
              </a:lnSpc>
              <a:spcBef>
                <a:spcPts val="0"/>
              </a:spcBef>
              <a:spcAft>
                <a:spcPts val="1200"/>
              </a:spcAft>
              <a:buClr>
                <a:schemeClr val="tx2"/>
              </a:buClr>
              <a:buSzPct val="120000"/>
            </a:pPr>
            <a:r>
              <a:rPr lang="en-GB" sz="2200" dirty="0"/>
              <a:t>Student-lead sessions for interview candidates </a:t>
            </a:r>
          </a:p>
          <a:p>
            <a:pPr>
              <a:lnSpc>
                <a:spcPct val="110000"/>
              </a:lnSpc>
              <a:spcBef>
                <a:spcPts val="0"/>
              </a:spcBef>
              <a:spcAft>
                <a:spcPts val="1200"/>
              </a:spcAft>
              <a:buClr>
                <a:schemeClr val="tx2"/>
              </a:buClr>
              <a:buSzPct val="120000"/>
            </a:pPr>
            <a:r>
              <a:rPr lang="en-GB" sz="2200" dirty="0"/>
              <a:t>Annual meetings with local Director of Graduate Studies</a:t>
            </a:r>
          </a:p>
          <a:p>
            <a:pPr>
              <a:lnSpc>
                <a:spcPct val="110000"/>
              </a:lnSpc>
              <a:spcBef>
                <a:spcPts val="0"/>
              </a:spcBef>
              <a:spcAft>
                <a:spcPts val="1200"/>
              </a:spcAft>
              <a:buClr>
                <a:schemeClr val="tx2"/>
              </a:buClr>
              <a:buSzPct val="120000"/>
            </a:pPr>
            <a:r>
              <a:rPr lang="en-GB" sz="2200" dirty="0"/>
              <a:t>Careers services and advice</a:t>
            </a:r>
          </a:p>
          <a:p>
            <a:pPr marL="0" indent="0">
              <a:lnSpc>
                <a:spcPct val="110000"/>
              </a:lnSpc>
              <a:spcBef>
                <a:spcPts val="0"/>
              </a:spcBef>
              <a:spcAft>
                <a:spcPts val="1200"/>
              </a:spcAft>
              <a:buClr>
                <a:schemeClr val="tx2"/>
              </a:buClr>
              <a:buSzPct val="120000"/>
              <a:buNone/>
            </a:pPr>
            <a:endParaRPr lang="en-GB" sz="2000" dirty="0"/>
          </a:p>
          <a:p>
            <a:endParaRPr lang="en-GB" dirty="0"/>
          </a:p>
        </p:txBody>
      </p:sp>
      <p:pic>
        <p:nvPicPr>
          <p:cNvPr id="6" name="Picture 5">
            <a:extLst>
              <a:ext uri="{FF2B5EF4-FFF2-40B4-BE49-F238E27FC236}">
                <a16:creationId xmlns:a16="http://schemas.microsoft.com/office/drawing/2014/main" id="{26D843E3-5D88-4639-A86F-AE02F324CE9C}"/>
              </a:ext>
            </a:extLst>
          </p:cNvPr>
          <p:cNvPicPr>
            <a:picLocks noChangeAspect="1"/>
          </p:cNvPicPr>
          <p:nvPr/>
        </p:nvPicPr>
        <p:blipFill rotWithShape="1">
          <a:blip r:embed="rId3">
            <a:extLst>
              <a:ext uri="{28A0092B-C50C-407E-A947-70E740481C1C}">
                <a14:useLocalDpi xmlns:a14="http://schemas.microsoft.com/office/drawing/2010/main" val="0"/>
              </a:ext>
            </a:extLst>
          </a:blip>
          <a:srcRect l="7511" r="40046"/>
          <a:stretch/>
        </p:blipFill>
        <p:spPr>
          <a:xfrm>
            <a:off x="7651230" y="829821"/>
            <a:ext cx="3702570" cy="4706912"/>
          </a:xfrm>
          <a:prstGeom prst="rect">
            <a:avLst/>
          </a:prstGeom>
        </p:spPr>
      </p:pic>
    </p:spTree>
    <p:extLst>
      <p:ext uri="{BB962C8B-B14F-4D97-AF65-F5344CB8AC3E}">
        <p14:creationId xmlns:p14="http://schemas.microsoft.com/office/powerpoint/2010/main" val="3609607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r a text version of the information in this graphic, contact communications@rdm.ox.ac.uk">
            <a:extLst>
              <a:ext uri="{FF2B5EF4-FFF2-40B4-BE49-F238E27FC236}">
                <a16:creationId xmlns:a16="http://schemas.microsoft.com/office/drawing/2014/main" id="{CF72FB3C-423D-4E16-B84A-E3E1DB8CE1A4}"/>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35934" y="508000"/>
            <a:ext cx="11257301" cy="543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765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09C8B-15C9-30B9-35E6-B6058323EC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7491A-1AF9-69A1-E62F-3C9761CA9829}"/>
              </a:ext>
            </a:extLst>
          </p:cNvPr>
          <p:cNvSpPr>
            <a:spLocks noGrp="1"/>
          </p:cNvSpPr>
          <p:nvPr>
            <p:ph type="title"/>
          </p:nvPr>
        </p:nvSpPr>
        <p:spPr/>
        <p:txBody>
          <a:bodyPr>
            <a:normAutofit/>
          </a:bodyPr>
          <a:lstStyle/>
          <a:p>
            <a:r>
              <a:rPr lang="en-GB"/>
              <a:t>RDM Staff Engagement Questions</a:t>
            </a:r>
          </a:p>
        </p:txBody>
      </p:sp>
      <p:pic>
        <p:nvPicPr>
          <p:cNvPr id="4" name="Picture 3">
            <a:extLst>
              <a:ext uri="{FF2B5EF4-FFF2-40B4-BE49-F238E27FC236}">
                <a16:creationId xmlns:a16="http://schemas.microsoft.com/office/drawing/2014/main" id="{1514DC2F-81D0-11E0-2D36-D376804933D5}"/>
              </a:ext>
            </a:extLst>
          </p:cNvPr>
          <p:cNvPicPr>
            <a:picLocks noChangeAspect="1"/>
          </p:cNvPicPr>
          <p:nvPr/>
        </p:nvPicPr>
        <p:blipFill>
          <a:blip r:embed="rId3"/>
          <a:stretch>
            <a:fillRect/>
          </a:stretch>
        </p:blipFill>
        <p:spPr>
          <a:xfrm>
            <a:off x="767751" y="1529988"/>
            <a:ext cx="11139577" cy="4194281"/>
          </a:xfrm>
          <a:prstGeom prst="rect">
            <a:avLst/>
          </a:prstGeom>
        </p:spPr>
      </p:pic>
    </p:spTree>
    <p:extLst>
      <p:ext uri="{BB962C8B-B14F-4D97-AF65-F5344CB8AC3E}">
        <p14:creationId xmlns:p14="http://schemas.microsoft.com/office/powerpoint/2010/main" val="3085615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16691-8D6C-E7A2-0452-C0BB27393597}"/>
              </a:ext>
            </a:extLst>
          </p:cNvPr>
          <p:cNvSpPr>
            <a:spLocks noGrp="1"/>
          </p:cNvSpPr>
          <p:nvPr>
            <p:ph type="title"/>
          </p:nvPr>
        </p:nvSpPr>
        <p:spPr/>
        <p:txBody>
          <a:bodyPr/>
          <a:lstStyle/>
          <a:p>
            <a:r>
              <a:rPr lang="en-GB"/>
              <a:t>Highest Scoring Questions in 2025</a:t>
            </a:r>
          </a:p>
        </p:txBody>
      </p:sp>
      <p:pic>
        <p:nvPicPr>
          <p:cNvPr id="5" name="Content Placeholder 4">
            <a:extLst>
              <a:ext uri="{FF2B5EF4-FFF2-40B4-BE49-F238E27FC236}">
                <a16:creationId xmlns:a16="http://schemas.microsoft.com/office/drawing/2014/main" id="{0EBD38B0-A90D-ACDA-498F-8F6F6025C585}"/>
              </a:ext>
            </a:extLst>
          </p:cNvPr>
          <p:cNvPicPr>
            <a:picLocks noGrp="1" noChangeAspect="1"/>
          </p:cNvPicPr>
          <p:nvPr>
            <p:ph idx="1"/>
          </p:nvPr>
        </p:nvPicPr>
        <p:blipFill>
          <a:blip r:embed="rId3"/>
          <a:stretch>
            <a:fillRect/>
          </a:stretch>
        </p:blipFill>
        <p:spPr>
          <a:xfrm>
            <a:off x="838200" y="1399032"/>
            <a:ext cx="9621548" cy="4836667"/>
          </a:xfrm>
          <a:prstGeom prst="rect">
            <a:avLst/>
          </a:prstGeom>
        </p:spPr>
      </p:pic>
    </p:spTree>
    <p:extLst>
      <p:ext uri="{BB962C8B-B14F-4D97-AF65-F5344CB8AC3E}">
        <p14:creationId xmlns:p14="http://schemas.microsoft.com/office/powerpoint/2010/main" val="2694473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0D6D9-8B52-F3C8-1C7D-FD0C1AC689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8D6040-36F7-A1B3-3623-3E1E4AD31A6F}"/>
              </a:ext>
            </a:extLst>
          </p:cNvPr>
          <p:cNvSpPr>
            <a:spLocks noGrp="1"/>
          </p:cNvSpPr>
          <p:nvPr>
            <p:ph type="title"/>
          </p:nvPr>
        </p:nvSpPr>
        <p:spPr/>
        <p:txBody>
          <a:bodyPr/>
          <a:lstStyle/>
          <a:p>
            <a:r>
              <a:rPr lang="en-GB"/>
              <a:t>Biggest decreases since 2023  </a:t>
            </a:r>
          </a:p>
        </p:txBody>
      </p:sp>
      <p:pic>
        <p:nvPicPr>
          <p:cNvPr id="7" name="Content Placeholder 6">
            <a:extLst>
              <a:ext uri="{FF2B5EF4-FFF2-40B4-BE49-F238E27FC236}">
                <a16:creationId xmlns:a16="http://schemas.microsoft.com/office/drawing/2014/main" id="{13539186-3F8C-D14D-C6E6-E2EABA60FE22}"/>
              </a:ext>
            </a:extLst>
          </p:cNvPr>
          <p:cNvPicPr>
            <a:picLocks noGrp="1" noChangeAspect="1"/>
          </p:cNvPicPr>
          <p:nvPr>
            <p:ph idx="1"/>
          </p:nvPr>
        </p:nvPicPr>
        <p:blipFill>
          <a:blip r:embed="rId3"/>
          <a:stretch>
            <a:fillRect/>
          </a:stretch>
        </p:blipFill>
        <p:spPr>
          <a:xfrm>
            <a:off x="838200" y="1580297"/>
            <a:ext cx="10143035" cy="4824127"/>
          </a:xfrm>
          <a:prstGeom prst="rect">
            <a:avLst/>
          </a:prstGeom>
        </p:spPr>
      </p:pic>
    </p:spTree>
    <p:extLst>
      <p:ext uri="{BB962C8B-B14F-4D97-AF65-F5344CB8AC3E}">
        <p14:creationId xmlns:p14="http://schemas.microsoft.com/office/powerpoint/2010/main" val="1951718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4508-032E-4450-86B3-0FA939FDD73C}"/>
              </a:ext>
            </a:extLst>
          </p:cNvPr>
          <p:cNvSpPr>
            <a:spLocks noGrp="1"/>
          </p:cNvSpPr>
          <p:nvPr>
            <p:ph type="title"/>
          </p:nvPr>
        </p:nvSpPr>
        <p:spPr>
          <a:xfrm>
            <a:off x="838200" y="114299"/>
            <a:ext cx="10515600" cy="1325563"/>
          </a:xfrm>
        </p:spPr>
        <p:txBody>
          <a:bodyPr/>
          <a:lstStyle/>
          <a:p>
            <a:r>
              <a:rPr lang="en-GB" dirty="0"/>
              <a:t>Identifying actions</a:t>
            </a:r>
          </a:p>
        </p:txBody>
      </p:sp>
      <p:sp>
        <p:nvSpPr>
          <p:cNvPr id="7" name="Content Placeholder 6">
            <a:extLst>
              <a:ext uri="{FF2B5EF4-FFF2-40B4-BE49-F238E27FC236}">
                <a16:creationId xmlns:a16="http://schemas.microsoft.com/office/drawing/2014/main" id="{40132101-1F52-407D-AE7E-83F7FBC24184}"/>
              </a:ext>
            </a:extLst>
          </p:cNvPr>
          <p:cNvSpPr>
            <a:spLocks noGrp="1"/>
          </p:cNvSpPr>
          <p:nvPr>
            <p:ph idx="1"/>
          </p:nvPr>
        </p:nvSpPr>
        <p:spPr>
          <a:xfrm>
            <a:off x="838200" y="1182687"/>
            <a:ext cx="10515600" cy="5418138"/>
          </a:xfrm>
        </p:spPr>
        <p:txBody>
          <a:bodyPr>
            <a:noAutofit/>
          </a:bodyPr>
          <a:lstStyle/>
          <a:p>
            <a:pPr marL="0" indent="0">
              <a:lnSpc>
                <a:spcPct val="120000"/>
              </a:lnSpc>
              <a:spcBef>
                <a:spcPts val="0"/>
              </a:spcBef>
              <a:spcAft>
                <a:spcPts val="1200"/>
              </a:spcAft>
              <a:buNone/>
            </a:pPr>
            <a:r>
              <a:rPr lang="en-GB" sz="2000" b="1" dirty="0"/>
              <a:t>Step 1: Review of department-wide survey which revealed 3 priorities across RDM:</a:t>
            </a:r>
          </a:p>
          <a:p>
            <a:pPr>
              <a:lnSpc>
                <a:spcPct val="120000"/>
              </a:lnSpc>
              <a:spcBef>
                <a:spcPts val="0"/>
              </a:spcBef>
              <a:spcAft>
                <a:spcPts val="1200"/>
              </a:spcAft>
              <a:buClr>
                <a:schemeClr val="tx2"/>
              </a:buClr>
              <a:buSzPct val="120000"/>
            </a:pPr>
            <a:r>
              <a:rPr lang="en-GB" sz="2000" b="1" dirty="0"/>
              <a:t>Leadership </a:t>
            </a:r>
          </a:p>
          <a:p>
            <a:pPr marL="457200" lvl="1" indent="0">
              <a:lnSpc>
                <a:spcPct val="120000"/>
              </a:lnSpc>
              <a:spcBef>
                <a:spcPts val="0"/>
              </a:spcBef>
              <a:spcAft>
                <a:spcPts val="1200"/>
              </a:spcAft>
              <a:buClr>
                <a:schemeClr val="tx2"/>
              </a:buClr>
              <a:buSzPct val="120000"/>
              <a:buNone/>
            </a:pPr>
            <a:r>
              <a:rPr lang="en-GB" sz="1600" dirty="0"/>
              <a:t>Questions included ‘leaders here act as good role models’, ‘my department sets clear expectations of behaviour’</a:t>
            </a:r>
          </a:p>
          <a:p>
            <a:pPr>
              <a:lnSpc>
                <a:spcPct val="120000"/>
              </a:lnSpc>
              <a:spcBef>
                <a:spcPts val="0"/>
              </a:spcBef>
              <a:spcAft>
                <a:spcPts val="1200"/>
              </a:spcAft>
              <a:buClr>
                <a:schemeClr val="tx2"/>
              </a:buClr>
              <a:buSzPct val="120000"/>
            </a:pPr>
            <a:r>
              <a:rPr lang="en-GB" sz="2000" b="1" dirty="0"/>
              <a:t>Communication </a:t>
            </a:r>
          </a:p>
          <a:p>
            <a:pPr marL="457200" lvl="1" indent="0">
              <a:lnSpc>
                <a:spcPct val="120000"/>
              </a:lnSpc>
              <a:spcBef>
                <a:spcPts val="0"/>
              </a:spcBef>
              <a:spcAft>
                <a:spcPts val="1200"/>
              </a:spcAft>
              <a:buClr>
                <a:schemeClr val="tx2"/>
              </a:buClr>
              <a:buSzPct val="120000"/>
              <a:buNone/>
            </a:pPr>
            <a:r>
              <a:rPr lang="en-GB" sz="1600" dirty="0"/>
              <a:t>Questions included ‘Communication in my department is open and effective’</a:t>
            </a:r>
          </a:p>
          <a:p>
            <a:pPr>
              <a:lnSpc>
                <a:spcPct val="120000"/>
              </a:lnSpc>
              <a:spcBef>
                <a:spcPts val="0"/>
              </a:spcBef>
              <a:spcAft>
                <a:spcPts val="1200"/>
              </a:spcAft>
              <a:buClr>
                <a:schemeClr val="tx2"/>
              </a:buClr>
              <a:buSzPct val="120000"/>
            </a:pPr>
            <a:r>
              <a:rPr lang="en-GB" sz="2000" b="1" dirty="0"/>
              <a:t>Transparency, clarity and management  </a:t>
            </a:r>
          </a:p>
          <a:p>
            <a:pPr marL="457200" lvl="1" indent="0">
              <a:lnSpc>
                <a:spcPct val="120000"/>
              </a:lnSpc>
              <a:spcBef>
                <a:spcPts val="0"/>
              </a:spcBef>
              <a:spcAft>
                <a:spcPts val="1200"/>
              </a:spcAft>
              <a:buClr>
                <a:schemeClr val="tx2"/>
              </a:buClr>
              <a:buSzPct val="120000"/>
              <a:buNone/>
            </a:pPr>
            <a:r>
              <a:rPr lang="en-GB" sz="1600" dirty="0"/>
              <a:t>Questions included ‘Management and decision making is clear in my department’</a:t>
            </a:r>
          </a:p>
          <a:p>
            <a:pPr marL="0" indent="0">
              <a:lnSpc>
                <a:spcPct val="120000"/>
              </a:lnSpc>
              <a:spcBef>
                <a:spcPts val="0"/>
              </a:spcBef>
              <a:spcAft>
                <a:spcPts val="1200"/>
              </a:spcAft>
              <a:buNone/>
            </a:pPr>
            <a:r>
              <a:rPr lang="en-GB" sz="2000" b="1" dirty="0"/>
              <a:t>Step 2: Consultation with Head, Business Manager &amp; EDI Champion in each RDM division:</a:t>
            </a:r>
          </a:p>
          <a:p>
            <a:pPr>
              <a:lnSpc>
                <a:spcPct val="120000"/>
              </a:lnSpc>
              <a:spcBef>
                <a:spcPts val="0"/>
              </a:spcBef>
              <a:spcAft>
                <a:spcPts val="1200"/>
              </a:spcAft>
              <a:buClr>
                <a:schemeClr val="tx2"/>
              </a:buClr>
              <a:buSzPct val="120000"/>
            </a:pPr>
            <a:r>
              <a:rPr lang="en-GB" sz="2000" dirty="0"/>
              <a:t>Discussed results specific to their area</a:t>
            </a:r>
          </a:p>
          <a:p>
            <a:pPr>
              <a:lnSpc>
                <a:spcPct val="120000"/>
              </a:lnSpc>
              <a:spcBef>
                <a:spcPts val="0"/>
              </a:spcBef>
              <a:spcAft>
                <a:spcPts val="1200"/>
              </a:spcAft>
              <a:buClr>
                <a:schemeClr val="tx2"/>
              </a:buClr>
              <a:buSzPct val="120000"/>
            </a:pPr>
            <a:r>
              <a:rPr lang="en-GB" sz="2000" dirty="0"/>
              <a:t>Identified additional specific local actions to add to RDM actions</a:t>
            </a:r>
          </a:p>
          <a:p>
            <a:endParaRPr lang="en-GB" dirty="0"/>
          </a:p>
        </p:txBody>
      </p:sp>
    </p:spTree>
    <p:extLst>
      <p:ext uri="{BB962C8B-B14F-4D97-AF65-F5344CB8AC3E}">
        <p14:creationId xmlns:p14="http://schemas.microsoft.com/office/powerpoint/2010/main" val="2633802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F8D27-3AA5-EAC6-C1DB-C72F2B6C23D9}"/>
              </a:ext>
            </a:extLst>
          </p:cNvPr>
          <p:cNvSpPr>
            <a:spLocks noGrp="1"/>
          </p:cNvSpPr>
          <p:nvPr>
            <p:ph type="title"/>
          </p:nvPr>
        </p:nvSpPr>
        <p:spPr>
          <a:xfrm>
            <a:off x="838200" y="365126"/>
            <a:ext cx="10515600" cy="1233908"/>
          </a:xfrm>
        </p:spPr>
        <p:txBody>
          <a:bodyPr/>
          <a:lstStyle/>
          <a:p>
            <a:r>
              <a:rPr lang="en-GB" dirty="0"/>
              <a:t>Actions</a:t>
            </a:r>
          </a:p>
        </p:txBody>
      </p:sp>
      <p:sp>
        <p:nvSpPr>
          <p:cNvPr id="3" name="Content Placeholder 2">
            <a:extLst>
              <a:ext uri="{FF2B5EF4-FFF2-40B4-BE49-F238E27FC236}">
                <a16:creationId xmlns:a16="http://schemas.microsoft.com/office/drawing/2014/main" id="{DFB8A978-78CB-6ADA-E030-B28BBAA74B9C}"/>
              </a:ext>
            </a:extLst>
          </p:cNvPr>
          <p:cNvSpPr>
            <a:spLocks noGrp="1"/>
          </p:cNvSpPr>
          <p:nvPr>
            <p:ph idx="1"/>
          </p:nvPr>
        </p:nvSpPr>
        <p:spPr>
          <a:xfrm>
            <a:off x="838200" y="1599033"/>
            <a:ext cx="5100978" cy="4893842"/>
          </a:xfrm>
        </p:spPr>
        <p:txBody>
          <a:bodyPr>
            <a:noAutofit/>
          </a:bodyPr>
          <a:lstStyle/>
          <a:p>
            <a:pPr marL="0" indent="0">
              <a:lnSpc>
                <a:spcPct val="100000"/>
              </a:lnSpc>
              <a:spcBef>
                <a:spcPts val="0"/>
              </a:spcBef>
              <a:spcAft>
                <a:spcPts val="1200"/>
              </a:spcAft>
              <a:buNone/>
            </a:pPr>
            <a:r>
              <a:rPr lang="en-GB" sz="2000" b="1" dirty="0"/>
              <a:t>2025 survey results have already supported the following actions:</a:t>
            </a:r>
          </a:p>
          <a:p>
            <a:pPr>
              <a:lnSpc>
                <a:spcPct val="100000"/>
              </a:lnSpc>
              <a:spcBef>
                <a:spcPts val="0"/>
              </a:spcBef>
              <a:spcAft>
                <a:spcPts val="1200"/>
              </a:spcAft>
              <a:buClr>
                <a:schemeClr val="tx2"/>
              </a:buClr>
              <a:buSzPct val="120000"/>
            </a:pPr>
            <a:r>
              <a:rPr lang="en-GB" sz="2000" dirty="0"/>
              <a:t>Running the People Centred Management Programme</a:t>
            </a:r>
          </a:p>
          <a:p>
            <a:pPr>
              <a:lnSpc>
                <a:spcPct val="100000"/>
              </a:lnSpc>
              <a:spcBef>
                <a:spcPts val="0"/>
              </a:spcBef>
              <a:spcAft>
                <a:spcPts val="1200"/>
              </a:spcAft>
              <a:buClr>
                <a:schemeClr val="tx2"/>
              </a:buClr>
              <a:buSzPct val="120000"/>
            </a:pPr>
            <a:r>
              <a:rPr lang="en-GB" sz="2000" dirty="0"/>
              <a:t>Local delivery of POD’s Leading and Managing People in Research </a:t>
            </a:r>
          </a:p>
          <a:p>
            <a:pPr>
              <a:lnSpc>
                <a:spcPct val="100000"/>
              </a:lnSpc>
              <a:spcBef>
                <a:spcPts val="0"/>
              </a:spcBef>
              <a:spcAft>
                <a:spcPts val="1200"/>
              </a:spcAft>
              <a:buClr>
                <a:schemeClr val="tx2"/>
              </a:buClr>
              <a:buSzPct val="120000"/>
            </a:pPr>
            <a:r>
              <a:rPr lang="en-GB" sz="2000" dirty="0"/>
              <a:t>Continued improvements for PDR/CDR</a:t>
            </a:r>
          </a:p>
          <a:p>
            <a:pPr>
              <a:lnSpc>
                <a:spcPct val="100000"/>
              </a:lnSpc>
              <a:spcBef>
                <a:spcPts val="0"/>
              </a:spcBef>
              <a:spcAft>
                <a:spcPts val="1200"/>
              </a:spcAft>
              <a:buClr>
                <a:schemeClr val="tx2"/>
              </a:buClr>
              <a:buSzPct val="120000"/>
            </a:pPr>
            <a:r>
              <a:rPr lang="en-GB" sz="2000" dirty="0"/>
              <a:t>Increase mentoring resources</a:t>
            </a:r>
          </a:p>
          <a:p>
            <a:pPr>
              <a:lnSpc>
                <a:spcPct val="100000"/>
              </a:lnSpc>
              <a:spcBef>
                <a:spcPts val="0"/>
              </a:spcBef>
              <a:spcAft>
                <a:spcPts val="1200"/>
              </a:spcAft>
              <a:buClr>
                <a:schemeClr val="tx2"/>
              </a:buClr>
              <a:buSzPct val="120000"/>
            </a:pPr>
            <a:r>
              <a:rPr lang="en-GB" sz="2000" dirty="0"/>
              <a:t>Training and support on how to have difficult conversations</a:t>
            </a:r>
          </a:p>
          <a:p>
            <a:pPr>
              <a:lnSpc>
                <a:spcPct val="100000"/>
              </a:lnSpc>
              <a:spcBef>
                <a:spcPts val="0"/>
              </a:spcBef>
              <a:spcAft>
                <a:spcPts val="1200"/>
              </a:spcAft>
              <a:buClr>
                <a:schemeClr val="tx2"/>
              </a:buClr>
              <a:buSzPct val="120000"/>
            </a:pPr>
            <a:r>
              <a:rPr lang="en-GB" sz="2000" dirty="0"/>
              <a:t>Updating RDM Anti-Bullying and Harassment Information</a:t>
            </a:r>
          </a:p>
          <a:p>
            <a:pPr marL="0" indent="0">
              <a:lnSpc>
                <a:spcPct val="100000"/>
              </a:lnSpc>
              <a:spcBef>
                <a:spcPts val="0"/>
              </a:spcBef>
              <a:spcAft>
                <a:spcPts val="1200"/>
              </a:spcAft>
              <a:buClr>
                <a:schemeClr val="tx2"/>
              </a:buClr>
              <a:buSzPct val="120000"/>
              <a:buNone/>
            </a:pPr>
            <a:endParaRPr lang="en-GB" sz="2400" dirty="0"/>
          </a:p>
          <a:p>
            <a:pPr marL="0" indent="0">
              <a:buNone/>
            </a:pPr>
            <a:endParaRPr lang="en-GB" sz="2400" dirty="0"/>
          </a:p>
          <a:p>
            <a:endParaRPr lang="en-GB" dirty="0"/>
          </a:p>
        </p:txBody>
      </p:sp>
      <p:pic>
        <p:nvPicPr>
          <p:cNvPr id="4" name="Picture 3">
            <a:extLst>
              <a:ext uri="{FF2B5EF4-FFF2-40B4-BE49-F238E27FC236}">
                <a16:creationId xmlns:a16="http://schemas.microsoft.com/office/drawing/2014/main" id="{A48B69D0-7A28-4F32-AD0A-17F721107FD8}"/>
              </a:ext>
            </a:extLst>
          </p:cNvPr>
          <p:cNvPicPr>
            <a:picLocks noChangeAspect="1"/>
          </p:cNvPicPr>
          <p:nvPr/>
        </p:nvPicPr>
        <p:blipFill rotWithShape="1">
          <a:blip r:embed="rId3">
            <a:extLst>
              <a:ext uri="{28A0092B-C50C-407E-A947-70E740481C1C}">
                <a14:useLocalDpi xmlns:a14="http://schemas.microsoft.com/office/drawing/2010/main" val="0"/>
              </a:ext>
            </a:extLst>
          </a:blip>
          <a:srcRect l="30988" t="12727" b="9536"/>
          <a:stretch/>
        </p:blipFill>
        <p:spPr>
          <a:xfrm>
            <a:off x="6252822" y="1599033"/>
            <a:ext cx="5100978" cy="3830549"/>
          </a:xfrm>
          <a:prstGeom prst="rect">
            <a:avLst/>
          </a:prstGeom>
        </p:spPr>
      </p:pic>
    </p:spTree>
    <p:extLst>
      <p:ext uri="{BB962C8B-B14F-4D97-AF65-F5344CB8AC3E}">
        <p14:creationId xmlns:p14="http://schemas.microsoft.com/office/powerpoint/2010/main" val="2255451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D3DF8D7-987D-4AFD-9617-25DED7AB74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3018" y="184083"/>
            <a:ext cx="11485964" cy="5843738"/>
          </a:xfrm>
        </p:spPr>
      </p:pic>
    </p:spTree>
    <p:extLst>
      <p:ext uri="{BB962C8B-B14F-4D97-AF65-F5344CB8AC3E}">
        <p14:creationId xmlns:p14="http://schemas.microsoft.com/office/powerpoint/2010/main" val="3211044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621A5-3D52-4854-873D-BC7B5533A2D9}"/>
              </a:ext>
            </a:extLst>
          </p:cNvPr>
          <p:cNvSpPr>
            <a:spLocks noGrp="1"/>
          </p:cNvSpPr>
          <p:nvPr>
            <p:ph type="title"/>
          </p:nvPr>
        </p:nvSpPr>
        <p:spPr/>
        <p:txBody>
          <a:bodyPr/>
          <a:lstStyle/>
          <a:p>
            <a:r>
              <a:rPr lang="en-GB" dirty="0"/>
              <a:t>Key next steps</a:t>
            </a:r>
          </a:p>
        </p:txBody>
      </p:sp>
      <p:sp>
        <p:nvSpPr>
          <p:cNvPr id="3" name="Content Placeholder 2">
            <a:extLst>
              <a:ext uri="{FF2B5EF4-FFF2-40B4-BE49-F238E27FC236}">
                <a16:creationId xmlns:a16="http://schemas.microsoft.com/office/drawing/2014/main" id="{D2E51EF0-CEB4-44CB-9DD6-375676EAE05E}"/>
              </a:ext>
            </a:extLst>
          </p:cNvPr>
          <p:cNvSpPr>
            <a:spLocks noGrp="1"/>
          </p:cNvSpPr>
          <p:nvPr>
            <p:ph idx="1"/>
          </p:nvPr>
        </p:nvSpPr>
        <p:spPr>
          <a:xfrm>
            <a:off x="838200" y="1825625"/>
            <a:ext cx="4572000" cy="3646488"/>
          </a:xfrm>
        </p:spPr>
        <p:txBody>
          <a:bodyPr>
            <a:normAutofit/>
          </a:bodyPr>
          <a:lstStyle/>
          <a:p>
            <a:pPr>
              <a:lnSpc>
                <a:spcPct val="100000"/>
              </a:lnSpc>
              <a:spcBef>
                <a:spcPts val="0"/>
              </a:spcBef>
              <a:spcAft>
                <a:spcPts val="1200"/>
              </a:spcAft>
              <a:buClr>
                <a:schemeClr val="tx2"/>
              </a:buClr>
              <a:buSzPct val="120000"/>
            </a:pPr>
            <a:r>
              <a:rPr lang="en-GB" sz="2400" dirty="0"/>
              <a:t>Survey action plan will be discussed by the RDM Senior Leadership Team</a:t>
            </a:r>
          </a:p>
          <a:p>
            <a:pPr>
              <a:lnSpc>
                <a:spcPct val="100000"/>
              </a:lnSpc>
              <a:spcBef>
                <a:spcPts val="0"/>
              </a:spcBef>
              <a:spcAft>
                <a:spcPts val="1200"/>
              </a:spcAft>
              <a:buClr>
                <a:schemeClr val="tx2"/>
              </a:buClr>
              <a:buSzPct val="120000"/>
            </a:pPr>
            <a:r>
              <a:rPr lang="en-GB" sz="2400" dirty="0"/>
              <a:t>Action plan information published on the RDM website</a:t>
            </a:r>
          </a:p>
          <a:p>
            <a:pPr>
              <a:lnSpc>
                <a:spcPct val="100000"/>
              </a:lnSpc>
              <a:spcBef>
                <a:spcPts val="0"/>
              </a:spcBef>
              <a:spcAft>
                <a:spcPts val="1200"/>
              </a:spcAft>
              <a:buClr>
                <a:schemeClr val="tx2"/>
              </a:buClr>
              <a:buSzPct val="120000"/>
            </a:pPr>
            <a:r>
              <a:rPr lang="en-GB" sz="2400" dirty="0"/>
              <a:t>Regular updates and check-ins will be made via the Bulletin</a:t>
            </a:r>
          </a:p>
          <a:p>
            <a:endParaRPr lang="en-GB" dirty="0"/>
          </a:p>
        </p:txBody>
      </p:sp>
      <p:sp>
        <p:nvSpPr>
          <p:cNvPr id="6" name="TextBox 5">
            <a:extLst>
              <a:ext uri="{FF2B5EF4-FFF2-40B4-BE49-F238E27FC236}">
                <a16:creationId xmlns:a16="http://schemas.microsoft.com/office/drawing/2014/main" id="{C0D7CA13-AA9D-47D2-B28E-FB79EE0C13B1}"/>
              </a:ext>
            </a:extLst>
          </p:cNvPr>
          <p:cNvSpPr txBox="1"/>
          <p:nvPr/>
        </p:nvSpPr>
        <p:spPr>
          <a:xfrm>
            <a:off x="838200" y="5006885"/>
            <a:ext cx="10446898" cy="1200329"/>
          </a:xfrm>
          <a:prstGeom prst="rect">
            <a:avLst/>
          </a:prstGeom>
          <a:noFill/>
        </p:spPr>
        <p:txBody>
          <a:bodyPr wrap="square" rtlCol="0">
            <a:spAutoFit/>
          </a:bodyPr>
          <a:lstStyle/>
          <a:p>
            <a:r>
              <a:rPr lang="en-GB" sz="2400" b="1" dirty="0">
                <a:solidFill>
                  <a:schemeClr val="tx2"/>
                </a:solidFill>
              </a:rPr>
              <a:t>Your survey responses continually influence how we improve the culture and structures across RDM and the University. </a:t>
            </a:r>
          </a:p>
          <a:p>
            <a:pPr algn="ctr"/>
            <a:endParaRPr lang="en-GB" sz="2400" dirty="0"/>
          </a:p>
        </p:txBody>
      </p:sp>
      <p:pic>
        <p:nvPicPr>
          <p:cNvPr id="8" name="Picture 7">
            <a:extLst>
              <a:ext uri="{FF2B5EF4-FFF2-40B4-BE49-F238E27FC236}">
                <a16:creationId xmlns:a16="http://schemas.microsoft.com/office/drawing/2014/main" id="{4B551B98-ABF5-40E9-B521-FBFF2277AC59}"/>
              </a:ext>
            </a:extLst>
          </p:cNvPr>
          <p:cNvPicPr>
            <a:picLocks noChangeAspect="1"/>
          </p:cNvPicPr>
          <p:nvPr/>
        </p:nvPicPr>
        <p:blipFill rotWithShape="1">
          <a:blip r:embed="rId3"/>
          <a:srcRect l="14859" t="22778" r="15729"/>
          <a:stretch/>
        </p:blipFill>
        <p:spPr>
          <a:xfrm>
            <a:off x="5706060" y="776287"/>
            <a:ext cx="5579038" cy="3646487"/>
          </a:xfrm>
          <a:prstGeom prst="rect">
            <a:avLst/>
          </a:prstGeom>
          <a:ln w="6350">
            <a:solidFill>
              <a:srgbClr val="002060"/>
            </a:solidFill>
          </a:ln>
        </p:spPr>
      </p:pic>
    </p:spTree>
    <p:extLst>
      <p:ext uri="{BB962C8B-B14F-4D97-AF65-F5344CB8AC3E}">
        <p14:creationId xmlns:p14="http://schemas.microsoft.com/office/powerpoint/2010/main" val="2928920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E0CA5-0A47-478C-866D-FCD58FB0E898}"/>
              </a:ext>
            </a:extLst>
          </p:cNvPr>
          <p:cNvSpPr>
            <a:spLocks noGrp="1"/>
          </p:cNvSpPr>
          <p:nvPr>
            <p:ph type="title"/>
          </p:nvPr>
        </p:nvSpPr>
        <p:spPr>
          <a:xfrm>
            <a:off x="913151" y="1555753"/>
            <a:ext cx="10515600" cy="2414588"/>
          </a:xfrm>
        </p:spPr>
        <p:txBody>
          <a:bodyPr>
            <a:normAutofit fontScale="90000"/>
          </a:bodyPr>
          <a:lstStyle/>
          <a:p>
            <a:pPr algn="ctr"/>
            <a:r>
              <a:rPr lang="en-GB" sz="6000" dirty="0"/>
              <a:t>Anti Bullying &amp; Harassment</a:t>
            </a:r>
            <a:br>
              <a:rPr lang="en-GB" sz="6000" dirty="0"/>
            </a:br>
            <a:br>
              <a:rPr lang="en-GB" sz="4000" dirty="0"/>
            </a:br>
            <a:r>
              <a:rPr lang="en-GB" sz="4000" dirty="0"/>
              <a:t>Emma Engel</a:t>
            </a:r>
            <a:br>
              <a:rPr lang="en-GB" sz="4000" dirty="0"/>
            </a:br>
            <a:r>
              <a:rPr lang="en-GB" sz="4000" i="1" dirty="0">
                <a:latin typeface="+mn-lt"/>
              </a:rPr>
              <a:t>RDM Head of HR</a:t>
            </a:r>
            <a:br>
              <a:rPr lang="en-GB" dirty="0"/>
            </a:br>
            <a:endParaRPr lang="en-GB" dirty="0">
              <a:latin typeface="+mn-lt"/>
            </a:endParaRPr>
          </a:p>
        </p:txBody>
      </p:sp>
      <p:sp>
        <p:nvSpPr>
          <p:cNvPr id="3" name="Content Placeholder 2">
            <a:extLst>
              <a:ext uri="{FF2B5EF4-FFF2-40B4-BE49-F238E27FC236}">
                <a16:creationId xmlns:a16="http://schemas.microsoft.com/office/drawing/2014/main" id="{E7446964-265C-4773-8D40-4E5FF6EC9050}"/>
              </a:ext>
            </a:extLst>
          </p:cNvPr>
          <p:cNvSpPr>
            <a:spLocks noGrp="1"/>
          </p:cNvSpPr>
          <p:nvPr>
            <p:ph idx="1"/>
          </p:nvPr>
        </p:nvSpPr>
        <p:spPr>
          <a:xfrm>
            <a:off x="988102" y="3970341"/>
            <a:ext cx="10365698" cy="2714210"/>
          </a:xfrm>
        </p:spPr>
        <p:txBody>
          <a:bodyPr>
            <a:normAutofit/>
          </a:bodyPr>
          <a:lstStyle/>
          <a:p>
            <a:pPr marL="0" indent="0" algn="ctr">
              <a:lnSpc>
                <a:spcPct val="100000"/>
              </a:lnSpc>
              <a:spcBef>
                <a:spcPts val="0"/>
              </a:spcBef>
              <a:buNone/>
            </a:pPr>
            <a:r>
              <a:rPr lang="en-GB" b="0" i="0" dirty="0">
                <a:solidFill>
                  <a:srgbClr val="1D3850"/>
                </a:solidFill>
                <a:effectLst/>
              </a:rPr>
              <a:t>RDM, in line with the University, fosters an inclusive culture which promotes equality, values diversity and maintains a working, learning and social environment in which the rights and dignity of all its staff and students are respected.</a:t>
            </a:r>
            <a:endParaRPr lang="en-GB" dirty="0"/>
          </a:p>
        </p:txBody>
      </p:sp>
    </p:spTree>
    <p:extLst>
      <p:ext uri="{BB962C8B-B14F-4D97-AF65-F5344CB8AC3E}">
        <p14:creationId xmlns:p14="http://schemas.microsoft.com/office/powerpoint/2010/main" val="2393655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3761-5526-43A2-B329-1B007D3C97F2}"/>
              </a:ext>
            </a:extLst>
          </p:cNvPr>
          <p:cNvSpPr>
            <a:spLocks noGrp="1"/>
          </p:cNvSpPr>
          <p:nvPr>
            <p:ph type="title"/>
          </p:nvPr>
        </p:nvSpPr>
        <p:spPr>
          <a:xfrm>
            <a:off x="793749" y="444501"/>
            <a:ext cx="11398251" cy="1469346"/>
          </a:xfrm>
        </p:spPr>
        <p:txBody>
          <a:bodyPr>
            <a:normAutofit/>
          </a:bodyPr>
          <a:lstStyle/>
          <a:p>
            <a:r>
              <a:rPr lang="en-GB" sz="4200" dirty="0"/>
              <a:t>Why does bullying and harassment happen?</a:t>
            </a:r>
          </a:p>
        </p:txBody>
      </p:sp>
      <p:pic>
        <p:nvPicPr>
          <p:cNvPr id="4" name="Content Placeholder 3" descr="Diagram of overlapping circles in pastel colours showing why bulling happens.">
            <a:extLst>
              <a:ext uri="{FF2B5EF4-FFF2-40B4-BE49-F238E27FC236}">
                <a16:creationId xmlns:a16="http://schemas.microsoft.com/office/drawing/2014/main" id="{9782C20C-478B-4178-A4A1-CCBDD8142A5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874004" y="1474108"/>
            <a:ext cx="6443991" cy="456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38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648ED-BCEA-478D-9D68-CE3F7DA15C96}"/>
              </a:ext>
            </a:extLst>
          </p:cNvPr>
          <p:cNvSpPr>
            <a:spLocks noGrp="1"/>
          </p:cNvSpPr>
          <p:nvPr>
            <p:ph type="title"/>
          </p:nvPr>
        </p:nvSpPr>
        <p:spPr>
          <a:xfrm>
            <a:off x="838200" y="644525"/>
            <a:ext cx="10515600" cy="1325563"/>
          </a:xfrm>
        </p:spPr>
        <p:txBody>
          <a:bodyPr/>
          <a:lstStyle/>
          <a:p>
            <a:r>
              <a:rPr lang="en-GB"/>
              <a:t>What are the impacts of bullying and harassment?</a:t>
            </a:r>
          </a:p>
        </p:txBody>
      </p:sp>
      <p:sp>
        <p:nvSpPr>
          <p:cNvPr id="3" name="Content Placeholder 2">
            <a:extLst>
              <a:ext uri="{FF2B5EF4-FFF2-40B4-BE49-F238E27FC236}">
                <a16:creationId xmlns:a16="http://schemas.microsoft.com/office/drawing/2014/main" id="{35E1CD09-CE2A-467E-97A3-E86B7338CB7A}"/>
              </a:ext>
            </a:extLst>
          </p:cNvPr>
          <p:cNvSpPr>
            <a:spLocks noGrp="1"/>
          </p:cNvSpPr>
          <p:nvPr>
            <p:ph idx="1"/>
          </p:nvPr>
        </p:nvSpPr>
        <p:spPr>
          <a:xfrm>
            <a:off x="838200" y="2171700"/>
            <a:ext cx="10515600" cy="3768310"/>
          </a:xfrm>
        </p:spPr>
        <p:txBody>
          <a:bodyPr>
            <a:noAutofit/>
          </a:bodyPr>
          <a:lstStyle/>
          <a:p>
            <a:pPr marL="355600" indent="-355600">
              <a:buClr>
                <a:schemeClr val="tx2"/>
              </a:buClr>
              <a:buSzPct val="120000"/>
            </a:pPr>
            <a:r>
              <a:rPr lang="en-GB" sz="2400" b="1"/>
              <a:t>Individual</a:t>
            </a:r>
            <a:r>
              <a:rPr lang="en-GB" sz="2400"/>
              <a:t> – reduced engagement, loss of motivation, loss of confidence, increased absence, reduced sleep, increased risk of anxiety/depression</a:t>
            </a:r>
          </a:p>
          <a:p>
            <a:pPr marL="355600" indent="-355600">
              <a:buClr>
                <a:schemeClr val="tx2"/>
              </a:buClr>
              <a:buSzPct val="120000"/>
            </a:pPr>
            <a:r>
              <a:rPr lang="en-GB" sz="2400" b="1"/>
              <a:t>Team</a:t>
            </a:r>
            <a:r>
              <a:rPr lang="en-GB" sz="2400"/>
              <a:t> – team motivation, additional work, fear/concern, turnover</a:t>
            </a:r>
          </a:p>
          <a:p>
            <a:pPr marL="355600" indent="-355600">
              <a:buClr>
                <a:schemeClr val="tx2"/>
              </a:buClr>
              <a:buSzPct val="120000"/>
            </a:pPr>
            <a:r>
              <a:rPr lang="en-GB" sz="2400" b="1"/>
              <a:t>Department</a:t>
            </a:r>
            <a:r>
              <a:rPr lang="en-GB" sz="2400"/>
              <a:t> – productivity, culture, attraction and retention, potential loss of research income</a:t>
            </a:r>
          </a:p>
          <a:p>
            <a:pPr marL="355600" indent="-355600">
              <a:buClr>
                <a:schemeClr val="tx2"/>
              </a:buClr>
              <a:buSzPct val="120000"/>
            </a:pPr>
            <a:r>
              <a:rPr lang="en-GB" sz="2400" b="1"/>
              <a:t>Institution</a:t>
            </a:r>
            <a:r>
              <a:rPr lang="en-GB" sz="2400"/>
              <a:t> – at risk of costly employment tribunals, reputational damage</a:t>
            </a:r>
          </a:p>
        </p:txBody>
      </p:sp>
    </p:spTree>
    <p:extLst>
      <p:ext uri="{BB962C8B-B14F-4D97-AF65-F5344CB8AC3E}">
        <p14:creationId xmlns:p14="http://schemas.microsoft.com/office/powerpoint/2010/main" val="909272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7166B-5F6C-4857-8A38-3B76C50BFE4A}"/>
              </a:ext>
            </a:extLst>
          </p:cNvPr>
          <p:cNvSpPr>
            <a:spLocks noGrp="1"/>
          </p:cNvSpPr>
          <p:nvPr>
            <p:ph type="title"/>
          </p:nvPr>
        </p:nvSpPr>
        <p:spPr>
          <a:xfrm>
            <a:off x="838200" y="917990"/>
            <a:ext cx="10515600" cy="772698"/>
          </a:xfrm>
        </p:spPr>
        <p:txBody>
          <a:bodyPr>
            <a:normAutofit fontScale="90000"/>
          </a:bodyPr>
          <a:lstStyle/>
          <a:p>
            <a:r>
              <a:rPr lang="en-GB"/>
              <a:t>What can I do if I experience bullying and harassment?</a:t>
            </a:r>
          </a:p>
        </p:txBody>
      </p:sp>
      <p:sp>
        <p:nvSpPr>
          <p:cNvPr id="5" name="Content Placeholder 4">
            <a:extLst>
              <a:ext uri="{FF2B5EF4-FFF2-40B4-BE49-F238E27FC236}">
                <a16:creationId xmlns:a16="http://schemas.microsoft.com/office/drawing/2014/main" id="{17241D81-C2C7-4E03-9882-EF9AB61A6CC6}"/>
              </a:ext>
            </a:extLst>
          </p:cNvPr>
          <p:cNvSpPr>
            <a:spLocks noGrp="1"/>
          </p:cNvSpPr>
          <p:nvPr>
            <p:ph idx="1"/>
          </p:nvPr>
        </p:nvSpPr>
        <p:spPr>
          <a:xfrm>
            <a:off x="838200" y="2260600"/>
            <a:ext cx="10515600" cy="3679410"/>
          </a:xfrm>
        </p:spPr>
        <p:txBody>
          <a:bodyPr/>
          <a:lstStyle/>
          <a:p>
            <a:pPr marL="355600" indent="-355600" eaLnBrk="1" hangingPunct="1">
              <a:lnSpc>
                <a:spcPct val="100000"/>
              </a:lnSpc>
              <a:spcBef>
                <a:spcPct val="0"/>
              </a:spcBef>
              <a:spcAft>
                <a:spcPts val="1200"/>
              </a:spcAft>
              <a:buClr>
                <a:schemeClr val="tx2"/>
              </a:buClr>
              <a:buSzPct val="120000"/>
              <a:defRPr/>
            </a:pPr>
            <a:r>
              <a:rPr lang="en-GB" altLang="en-US" sz="2800">
                <a:solidFill>
                  <a:schemeClr val="accent3"/>
                </a:solidFill>
              </a:rPr>
              <a:t>Is this something I can deal with myself?</a:t>
            </a:r>
          </a:p>
          <a:p>
            <a:pPr marL="355600" indent="-355600" eaLnBrk="1" hangingPunct="1">
              <a:lnSpc>
                <a:spcPct val="100000"/>
              </a:lnSpc>
              <a:spcBef>
                <a:spcPct val="0"/>
              </a:spcBef>
              <a:spcAft>
                <a:spcPts val="1200"/>
              </a:spcAft>
              <a:buClr>
                <a:schemeClr val="tx2"/>
              </a:buClr>
              <a:buSzPct val="120000"/>
              <a:defRPr/>
            </a:pPr>
            <a:r>
              <a:rPr lang="en-GB" altLang="en-US" sz="2800">
                <a:solidFill>
                  <a:schemeClr val="accent3"/>
                </a:solidFill>
              </a:rPr>
              <a:t>Do I need to speak to someone?</a:t>
            </a:r>
          </a:p>
          <a:p>
            <a:pPr marL="355600" indent="-355600" eaLnBrk="1" hangingPunct="1">
              <a:lnSpc>
                <a:spcPct val="100000"/>
              </a:lnSpc>
              <a:spcBef>
                <a:spcPct val="0"/>
              </a:spcBef>
              <a:spcAft>
                <a:spcPts val="1200"/>
              </a:spcAft>
              <a:buClr>
                <a:schemeClr val="tx2"/>
              </a:buClr>
              <a:buSzPct val="120000"/>
              <a:defRPr/>
            </a:pPr>
            <a:r>
              <a:rPr lang="en-GB" altLang="en-US" sz="2800">
                <a:solidFill>
                  <a:schemeClr val="accent3"/>
                </a:solidFill>
              </a:rPr>
              <a:t>Do I want to take things forward informally?</a:t>
            </a:r>
          </a:p>
          <a:p>
            <a:pPr marL="355600" indent="-355600" eaLnBrk="1" hangingPunct="1">
              <a:lnSpc>
                <a:spcPct val="100000"/>
              </a:lnSpc>
              <a:spcBef>
                <a:spcPct val="0"/>
              </a:spcBef>
              <a:spcAft>
                <a:spcPts val="1200"/>
              </a:spcAft>
              <a:buClr>
                <a:schemeClr val="tx2"/>
              </a:buClr>
              <a:buSzPct val="120000"/>
              <a:defRPr/>
            </a:pPr>
            <a:r>
              <a:rPr lang="en-GB" altLang="en-US" sz="2800">
                <a:solidFill>
                  <a:schemeClr val="accent3"/>
                </a:solidFill>
              </a:rPr>
              <a:t>Do I want to make a formal compliant?</a:t>
            </a:r>
          </a:p>
          <a:p>
            <a:endParaRPr lang="en-GB"/>
          </a:p>
        </p:txBody>
      </p:sp>
    </p:spTree>
    <p:extLst>
      <p:ext uri="{BB962C8B-B14F-4D97-AF65-F5344CB8AC3E}">
        <p14:creationId xmlns:p14="http://schemas.microsoft.com/office/powerpoint/2010/main" val="1463136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34DE3-A844-4F04-A215-50B913FFB708}"/>
              </a:ext>
            </a:extLst>
          </p:cNvPr>
          <p:cNvSpPr>
            <a:spLocks noGrp="1"/>
          </p:cNvSpPr>
          <p:nvPr>
            <p:ph type="title"/>
          </p:nvPr>
        </p:nvSpPr>
        <p:spPr>
          <a:xfrm>
            <a:off x="838200" y="917575"/>
            <a:ext cx="10515600" cy="773113"/>
          </a:xfrm>
        </p:spPr>
        <p:txBody>
          <a:bodyPr>
            <a:normAutofit fontScale="90000"/>
          </a:bodyPr>
          <a:lstStyle/>
          <a:p>
            <a:r>
              <a:rPr lang="en-GB"/>
              <a:t>What should I do if I witness bullying and harassment?</a:t>
            </a:r>
          </a:p>
        </p:txBody>
      </p:sp>
      <p:pic>
        <p:nvPicPr>
          <p:cNvPr id="4" name="Content Placeholder 3" descr="Yellow graphic with text showing four types of bystander intervention an individual can take. Direct, Distract, Delegate and Delay.  ">
            <a:extLst>
              <a:ext uri="{FF2B5EF4-FFF2-40B4-BE49-F238E27FC236}">
                <a16:creationId xmlns:a16="http://schemas.microsoft.com/office/drawing/2014/main" id="{90AB4224-017C-41C4-8AF8-77362174B19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96034" y="1825625"/>
            <a:ext cx="8599932" cy="4114800"/>
          </a:xfrm>
          <a:prstGeom prst="rect">
            <a:avLst/>
          </a:prstGeom>
        </p:spPr>
      </p:pic>
    </p:spTree>
    <p:extLst>
      <p:ext uri="{BB962C8B-B14F-4D97-AF65-F5344CB8AC3E}">
        <p14:creationId xmlns:p14="http://schemas.microsoft.com/office/powerpoint/2010/main" val="2733887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776E-DCE5-4E39-B20D-706969CADBB6}"/>
              </a:ext>
            </a:extLst>
          </p:cNvPr>
          <p:cNvSpPr>
            <a:spLocks noGrp="1"/>
          </p:cNvSpPr>
          <p:nvPr>
            <p:ph type="title"/>
          </p:nvPr>
        </p:nvSpPr>
        <p:spPr>
          <a:xfrm>
            <a:off x="838200" y="673100"/>
            <a:ext cx="10515600" cy="1017588"/>
          </a:xfrm>
        </p:spPr>
        <p:txBody>
          <a:bodyPr>
            <a:normAutofit fontScale="90000"/>
          </a:bodyPr>
          <a:lstStyle/>
          <a:p>
            <a:r>
              <a:rPr lang="en-GB"/>
              <a:t>What should I do if some reports bullying and harassment to me?</a:t>
            </a:r>
          </a:p>
        </p:txBody>
      </p:sp>
      <p:sp>
        <p:nvSpPr>
          <p:cNvPr id="5" name="Content Placeholder 4">
            <a:extLst>
              <a:ext uri="{FF2B5EF4-FFF2-40B4-BE49-F238E27FC236}">
                <a16:creationId xmlns:a16="http://schemas.microsoft.com/office/drawing/2014/main" id="{597D4462-A59B-496B-819A-880E16B18E96}"/>
              </a:ext>
            </a:extLst>
          </p:cNvPr>
          <p:cNvSpPr>
            <a:spLocks noGrp="1"/>
          </p:cNvSpPr>
          <p:nvPr>
            <p:ph idx="1"/>
          </p:nvPr>
        </p:nvSpPr>
        <p:spPr>
          <a:xfrm>
            <a:off x="838200" y="2095500"/>
            <a:ext cx="10515600" cy="3844510"/>
          </a:xfrm>
        </p:spPr>
        <p:txBody>
          <a:bodyPr/>
          <a:lstStyle/>
          <a:p>
            <a:pPr marL="355600" indent="-355600">
              <a:lnSpc>
                <a:spcPct val="100000"/>
              </a:lnSpc>
              <a:spcBef>
                <a:spcPts val="0"/>
              </a:spcBef>
              <a:spcAft>
                <a:spcPts val="1200"/>
              </a:spcAft>
              <a:buClr>
                <a:schemeClr val="tx2"/>
              </a:buClr>
              <a:buSzPct val="120000"/>
            </a:pPr>
            <a:r>
              <a:rPr lang="en-GB"/>
              <a:t>Listen without judgement</a:t>
            </a:r>
          </a:p>
          <a:p>
            <a:pPr marL="355600" indent="-355600">
              <a:lnSpc>
                <a:spcPct val="100000"/>
              </a:lnSpc>
              <a:spcBef>
                <a:spcPts val="0"/>
              </a:spcBef>
              <a:spcAft>
                <a:spcPts val="1200"/>
              </a:spcAft>
              <a:buClr>
                <a:schemeClr val="tx2"/>
              </a:buClr>
              <a:buSzPct val="120000"/>
            </a:pPr>
            <a:r>
              <a:rPr lang="en-GB"/>
              <a:t>Be clear about the limits of confidentiality (safety/legal) </a:t>
            </a:r>
          </a:p>
          <a:p>
            <a:pPr marL="355600" indent="-355600">
              <a:lnSpc>
                <a:spcPct val="100000"/>
              </a:lnSpc>
              <a:spcBef>
                <a:spcPts val="0"/>
              </a:spcBef>
              <a:spcAft>
                <a:spcPts val="1200"/>
              </a:spcAft>
              <a:buClr>
                <a:schemeClr val="tx2"/>
              </a:buClr>
              <a:buSzPct val="120000"/>
            </a:pPr>
            <a:r>
              <a:rPr lang="en-GB"/>
              <a:t>Suggest further sources of support</a:t>
            </a:r>
          </a:p>
          <a:p>
            <a:pPr marL="355600" indent="-355600">
              <a:lnSpc>
                <a:spcPct val="100000"/>
              </a:lnSpc>
              <a:spcBef>
                <a:spcPts val="0"/>
              </a:spcBef>
              <a:spcAft>
                <a:spcPts val="1200"/>
              </a:spcAft>
              <a:buClr>
                <a:schemeClr val="tx2"/>
              </a:buClr>
              <a:buSzPct val="120000"/>
            </a:pPr>
            <a:r>
              <a:rPr lang="en-GB"/>
              <a:t>Outline formal/informal processes</a:t>
            </a:r>
          </a:p>
          <a:p>
            <a:pPr marL="355600" indent="-355600">
              <a:lnSpc>
                <a:spcPct val="100000"/>
              </a:lnSpc>
              <a:spcBef>
                <a:spcPts val="0"/>
              </a:spcBef>
              <a:spcAft>
                <a:spcPts val="1200"/>
              </a:spcAft>
              <a:buClr>
                <a:schemeClr val="tx2"/>
              </a:buClr>
              <a:buSzPct val="120000"/>
            </a:pPr>
            <a:r>
              <a:rPr lang="en-GB"/>
              <a:t>Follow up with them</a:t>
            </a:r>
          </a:p>
          <a:p>
            <a:endParaRPr lang="en-GB"/>
          </a:p>
        </p:txBody>
      </p:sp>
    </p:spTree>
    <p:extLst>
      <p:ext uri="{BB962C8B-B14F-4D97-AF65-F5344CB8AC3E}">
        <p14:creationId xmlns:p14="http://schemas.microsoft.com/office/powerpoint/2010/main" val="2419974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D8D11-4CC8-47F3-B850-9BB7BDEF547D}"/>
              </a:ext>
            </a:extLst>
          </p:cNvPr>
          <p:cNvSpPr>
            <a:spLocks noGrp="1"/>
          </p:cNvSpPr>
          <p:nvPr>
            <p:ph type="title"/>
          </p:nvPr>
        </p:nvSpPr>
        <p:spPr/>
        <p:txBody>
          <a:bodyPr/>
          <a:lstStyle/>
          <a:p>
            <a:r>
              <a:rPr lang="en-GB"/>
              <a:t>What do we strive for in RDM?</a:t>
            </a:r>
          </a:p>
        </p:txBody>
      </p:sp>
      <p:pic>
        <p:nvPicPr>
          <p:cNvPr id="4" name="Content Placeholder 3">
            <a:extLst>
              <a:ext uri="{FF2B5EF4-FFF2-40B4-BE49-F238E27FC236}">
                <a16:creationId xmlns:a16="http://schemas.microsoft.com/office/drawing/2014/main" id="{490127E2-7911-4473-AAD6-9C4996159D9E}"/>
              </a:ext>
            </a:extLst>
          </p:cNvPr>
          <p:cNvPicPr>
            <a:picLocks noGrp="1" noChangeAspect="1"/>
          </p:cNvPicPr>
          <p:nvPr>
            <p:ph idx="1"/>
          </p:nvPr>
        </p:nvPicPr>
        <p:blipFill rotWithShape="1">
          <a:blip r:embed="rId3"/>
          <a:srcRect t="15201"/>
          <a:stretch/>
        </p:blipFill>
        <p:spPr>
          <a:xfrm>
            <a:off x="2043113" y="1690688"/>
            <a:ext cx="7557613" cy="4733924"/>
          </a:xfrm>
          <a:prstGeom prst="rect">
            <a:avLst/>
          </a:prstGeom>
        </p:spPr>
      </p:pic>
      <p:sp>
        <p:nvSpPr>
          <p:cNvPr id="3" name="TextBox 2">
            <a:extLst>
              <a:ext uri="{FF2B5EF4-FFF2-40B4-BE49-F238E27FC236}">
                <a16:creationId xmlns:a16="http://schemas.microsoft.com/office/drawing/2014/main" id="{943499A4-070F-49E7-B2F6-8B911130B9E8}"/>
              </a:ext>
            </a:extLst>
          </p:cNvPr>
          <p:cNvSpPr txBox="1"/>
          <p:nvPr/>
        </p:nvSpPr>
        <p:spPr>
          <a:xfrm>
            <a:off x="3764518" y="1390591"/>
            <a:ext cx="7950200" cy="400110"/>
          </a:xfrm>
          <a:prstGeom prst="rect">
            <a:avLst/>
          </a:prstGeom>
          <a:noFill/>
        </p:spPr>
        <p:txBody>
          <a:bodyPr wrap="square" rtlCol="0">
            <a:spAutoFit/>
          </a:bodyPr>
          <a:lstStyle/>
          <a:p>
            <a:r>
              <a:rPr lang="en-GB" sz="2000" b="1" dirty="0"/>
              <a:t>Respectful Behaviours Framework</a:t>
            </a:r>
          </a:p>
        </p:txBody>
      </p:sp>
    </p:spTree>
    <p:extLst>
      <p:ext uri="{BB962C8B-B14F-4D97-AF65-F5344CB8AC3E}">
        <p14:creationId xmlns:p14="http://schemas.microsoft.com/office/powerpoint/2010/main" val="867235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93B73-91FC-4ABE-A26F-63376DB5F9A3}"/>
              </a:ext>
            </a:extLst>
          </p:cNvPr>
          <p:cNvSpPr>
            <a:spLocks noGrp="1"/>
          </p:cNvSpPr>
          <p:nvPr>
            <p:ph type="title"/>
          </p:nvPr>
        </p:nvSpPr>
        <p:spPr/>
        <p:txBody>
          <a:bodyPr/>
          <a:lstStyle/>
          <a:p>
            <a:r>
              <a:rPr lang="en-GB"/>
              <a:t>Sources of Support</a:t>
            </a:r>
          </a:p>
        </p:txBody>
      </p:sp>
      <p:sp>
        <p:nvSpPr>
          <p:cNvPr id="3" name="Content Placeholder 2">
            <a:extLst>
              <a:ext uri="{FF2B5EF4-FFF2-40B4-BE49-F238E27FC236}">
                <a16:creationId xmlns:a16="http://schemas.microsoft.com/office/drawing/2014/main" id="{D217AE25-98E4-4C0F-BB5C-8ED90A8F3186}"/>
              </a:ext>
            </a:extLst>
          </p:cNvPr>
          <p:cNvSpPr>
            <a:spLocks noGrp="1"/>
          </p:cNvSpPr>
          <p:nvPr>
            <p:ph idx="1"/>
          </p:nvPr>
        </p:nvSpPr>
        <p:spPr>
          <a:xfrm>
            <a:off x="838200" y="6232296"/>
            <a:ext cx="8590612" cy="439574"/>
          </a:xfrm>
        </p:spPr>
        <p:txBody>
          <a:bodyPr>
            <a:normAutofit/>
          </a:bodyPr>
          <a:lstStyle/>
          <a:p>
            <a:pPr marL="0" indent="0">
              <a:buNone/>
            </a:pPr>
            <a:r>
              <a:rPr lang="en-GB" sz="2000" dirty="0"/>
              <a:t>www.rdm.ox.ac.uk/intranet/working-at-rdm/anti-bullying-and-harassment</a:t>
            </a:r>
          </a:p>
        </p:txBody>
      </p:sp>
      <p:pic>
        <p:nvPicPr>
          <p:cNvPr id="5" name="Picture 4">
            <a:extLst>
              <a:ext uri="{FF2B5EF4-FFF2-40B4-BE49-F238E27FC236}">
                <a16:creationId xmlns:a16="http://schemas.microsoft.com/office/drawing/2014/main" id="{A627BEBF-F9D6-41E8-9D4D-0CA21EE78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05264"/>
            <a:ext cx="4483308" cy="4483308"/>
          </a:xfrm>
          <a:prstGeom prst="rect">
            <a:avLst/>
          </a:prstGeom>
        </p:spPr>
      </p:pic>
      <p:pic>
        <p:nvPicPr>
          <p:cNvPr id="7" name="Picture 6">
            <a:extLst>
              <a:ext uri="{FF2B5EF4-FFF2-40B4-BE49-F238E27FC236}">
                <a16:creationId xmlns:a16="http://schemas.microsoft.com/office/drawing/2014/main" id="{BFE6B2BE-2B8D-494B-96E7-66CE9809BE5A}"/>
              </a:ext>
            </a:extLst>
          </p:cNvPr>
          <p:cNvPicPr>
            <a:picLocks noChangeAspect="1"/>
          </p:cNvPicPr>
          <p:nvPr/>
        </p:nvPicPr>
        <p:blipFill rotWithShape="1">
          <a:blip r:embed="rId4"/>
          <a:srcRect l="23975" t="17118" r="25615"/>
          <a:stretch/>
        </p:blipFill>
        <p:spPr>
          <a:xfrm>
            <a:off x="6490741" y="1501947"/>
            <a:ext cx="4863059" cy="4297679"/>
          </a:xfrm>
          <a:prstGeom prst="rect">
            <a:avLst/>
          </a:prstGeom>
          <a:ln w="3175">
            <a:solidFill>
              <a:schemeClr val="tx1"/>
            </a:solidFill>
          </a:ln>
        </p:spPr>
      </p:pic>
    </p:spTree>
    <p:extLst>
      <p:ext uri="{BB962C8B-B14F-4D97-AF65-F5344CB8AC3E}">
        <p14:creationId xmlns:p14="http://schemas.microsoft.com/office/powerpoint/2010/main" val="3591873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0946-E26E-4118-B8AA-C88A6A7DBE53}"/>
              </a:ext>
            </a:extLst>
          </p:cNvPr>
          <p:cNvSpPr>
            <a:spLocks noGrp="1"/>
          </p:cNvSpPr>
          <p:nvPr>
            <p:ph type="ctrTitle"/>
          </p:nvPr>
        </p:nvSpPr>
        <p:spPr/>
        <p:txBody>
          <a:bodyPr>
            <a:noAutofit/>
          </a:bodyPr>
          <a:lstStyle/>
          <a:p>
            <a:pPr>
              <a:spcAft>
                <a:spcPts val="600"/>
              </a:spcAft>
            </a:pPr>
            <a:r>
              <a:rPr lang="en-GB" dirty="0"/>
              <a:t>Mentoring</a:t>
            </a:r>
            <a:br>
              <a:rPr lang="en-GB" dirty="0"/>
            </a:br>
            <a:r>
              <a:rPr lang="en-GB" sz="4000" dirty="0">
                <a:latin typeface="+mn-lt"/>
              </a:rPr>
              <a:t>A catalyst for self-development</a:t>
            </a:r>
          </a:p>
        </p:txBody>
      </p:sp>
      <p:sp>
        <p:nvSpPr>
          <p:cNvPr id="3" name="Subtitle 2">
            <a:extLst>
              <a:ext uri="{FF2B5EF4-FFF2-40B4-BE49-F238E27FC236}">
                <a16:creationId xmlns:a16="http://schemas.microsoft.com/office/drawing/2014/main" id="{E747AB37-5395-4723-9A59-49316869189E}"/>
              </a:ext>
            </a:extLst>
          </p:cNvPr>
          <p:cNvSpPr>
            <a:spLocks noGrp="1"/>
          </p:cNvSpPr>
          <p:nvPr>
            <p:ph type="subTitle" idx="1"/>
          </p:nvPr>
        </p:nvSpPr>
        <p:spPr>
          <a:xfrm>
            <a:off x="1036544" y="3897442"/>
            <a:ext cx="10118912" cy="1214204"/>
          </a:xfrm>
        </p:spPr>
        <p:txBody>
          <a:bodyPr vert="horz" lIns="91440" tIns="45720" rIns="91440" bIns="45720" rtlCol="0" anchor="t">
            <a:noAutofit/>
          </a:bodyPr>
          <a:lstStyle/>
          <a:p>
            <a:pPr eaLnBrk="1" hangingPunct="1">
              <a:spcBef>
                <a:spcPct val="0"/>
              </a:spcBef>
              <a:buFontTx/>
              <a:buNone/>
            </a:pPr>
            <a:r>
              <a:rPr lang="en-US" altLang="en-US" sz="3600" b="1" dirty="0">
                <a:ea typeface="Roboto" panose="02000000000000000000" pitchFamily="2" charset="0"/>
              </a:rPr>
              <a:t>Manjiri Gokhale Joshi</a:t>
            </a:r>
          </a:p>
          <a:p>
            <a:pPr eaLnBrk="1" hangingPunct="1">
              <a:spcBef>
                <a:spcPct val="0"/>
              </a:spcBef>
              <a:buFontTx/>
              <a:buNone/>
            </a:pPr>
            <a:r>
              <a:rPr lang="en-US" altLang="en-US" sz="3600" i="1" dirty="0">
                <a:ea typeface="Roboto" panose="02000000000000000000" pitchFamily="2" charset="0"/>
              </a:rPr>
              <a:t>RDM Mentoring Coordinator</a:t>
            </a:r>
          </a:p>
          <a:p>
            <a:pPr>
              <a:spcBef>
                <a:spcPct val="0"/>
              </a:spcBef>
            </a:pPr>
            <a:endParaRPr lang="en-US" sz="7400" b="1" dirty="0">
              <a:solidFill>
                <a:srgbClr val="002060"/>
              </a:solidFill>
              <a:ea typeface="Roboto"/>
              <a:cs typeface="Roboto"/>
            </a:endParaRPr>
          </a:p>
          <a:p>
            <a:pPr>
              <a:spcBef>
                <a:spcPct val="0"/>
              </a:spcBef>
            </a:pPr>
            <a:endParaRPr lang="en-US" altLang="en-US" sz="7400" b="1" dirty="0">
              <a:solidFill>
                <a:srgbClr val="002060"/>
              </a:solidFill>
              <a:ea typeface="Roboto" panose="02000000000000000000" pitchFamily="2" charset="0"/>
              <a:cs typeface="Roboto"/>
            </a:endParaRPr>
          </a:p>
          <a:p>
            <a:pPr>
              <a:spcBef>
                <a:spcPct val="0"/>
              </a:spcBef>
            </a:pPr>
            <a:endParaRPr lang="en-US" sz="7400" b="1" dirty="0">
              <a:solidFill>
                <a:srgbClr val="002060"/>
              </a:solidFill>
              <a:ea typeface="Roboto" panose="02000000000000000000" pitchFamily="2" charset="0"/>
              <a:cs typeface="Roboto"/>
            </a:endParaRPr>
          </a:p>
          <a:p>
            <a:endParaRPr lang="en-GB" dirty="0">
              <a:solidFill>
                <a:srgbClr val="002060"/>
              </a:solidFill>
              <a:ea typeface="Roboto"/>
              <a:cs typeface="Roboto"/>
            </a:endParaRPr>
          </a:p>
        </p:txBody>
      </p:sp>
    </p:spTree>
    <p:extLst>
      <p:ext uri="{BB962C8B-B14F-4D97-AF65-F5344CB8AC3E}">
        <p14:creationId xmlns:p14="http://schemas.microsoft.com/office/powerpoint/2010/main" val="1021721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0946-E26E-4118-B8AA-C88A6A7DBE53}"/>
              </a:ext>
            </a:extLst>
          </p:cNvPr>
          <p:cNvSpPr>
            <a:spLocks noGrp="1"/>
          </p:cNvSpPr>
          <p:nvPr>
            <p:ph type="ctrTitle"/>
          </p:nvPr>
        </p:nvSpPr>
        <p:spPr>
          <a:xfrm>
            <a:off x="581259" y="323063"/>
            <a:ext cx="6544409" cy="1178215"/>
          </a:xfrm>
        </p:spPr>
        <p:txBody>
          <a:bodyPr>
            <a:normAutofit/>
          </a:bodyPr>
          <a:lstStyle/>
          <a:p>
            <a:pPr algn="l"/>
            <a:r>
              <a:rPr lang="en-GB" sz="4000"/>
              <a:t>Careers chug along</a:t>
            </a:r>
          </a:p>
        </p:txBody>
      </p:sp>
      <p:sp>
        <p:nvSpPr>
          <p:cNvPr id="7" name="Title 1">
            <a:extLst>
              <a:ext uri="{FF2B5EF4-FFF2-40B4-BE49-F238E27FC236}">
                <a16:creationId xmlns:a16="http://schemas.microsoft.com/office/drawing/2014/main" id="{F421EF7C-256C-4871-A237-ABE88AEF47A0}"/>
              </a:ext>
            </a:extLst>
          </p:cNvPr>
          <p:cNvSpPr txBox="1">
            <a:spLocks/>
          </p:cNvSpPr>
          <p:nvPr/>
        </p:nvSpPr>
        <p:spPr>
          <a:xfrm>
            <a:off x="5054600" y="81861"/>
            <a:ext cx="7429500" cy="141941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a:t>What can tomorrow bring?</a:t>
            </a:r>
          </a:p>
        </p:txBody>
      </p:sp>
      <p:pic>
        <p:nvPicPr>
          <p:cNvPr id="8" name="Picture 7">
            <a:extLst>
              <a:ext uri="{FF2B5EF4-FFF2-40B4-BE49-F238E27FC236}">
                <a16:creationId xmlns:a16="http://schemas.microsoft.com/office/drawing/2014/main" id="{BE07D104-E461-4E23-8F0F-C8BB9A55613D}"/>
              </a:ext>
            </a:extLst>
          </p:cNvPr>
          <p:cNvPicPr>
            <a:picLocks noChangeAspect="1"/>
          </p:cNvPicPr>
          <p:nvPr/>
        </p:nvPicPr>
        <p:blipFill rotWithShape="1">
          <a:blip r:embed="rId5"/>
          <a:srcRect l="10858" t="18881" r="4768"/>
          <a:stretch/>
        </p:blipFill>
        <p:spPr>
          <a:xfrm>
            <a:off x="581259" y="1626672"/>
            <a:ext cx="4866207" cy="3135828"/>
          </a:xfrm>
          <a:prstGeom prst="rect">
            <a:avLst/>
          </a:prstGeom>
        </p:spPr>
      </p:pic>
      <p:pic>
        <p:nvPicPr>
          <p:cNvPr id="9" name="Video 3">
            <a:extLst>
              <a:ext uri="{FF2B5EF4-FFF2-40B4-BE49-F238E27FC236}">
                <a16:creationId xmlns:a16="http://schemas.microsoft.com/office/drawing/2014/main" id="{342E1908-EF2C-40DB-B7DE-109FBF508F5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284" r="-1" b="-1"/>
          <a:stretch/>
        </p:blipFill>
        <p:spPr>
          <a:xfrm>
            <a:off x="5791275" y="1626672"/>
            <a:ext cx="5574805" cy="3135828"/>
          </a:xfrm>
          <a:prstGeom prst="rect">
            <a:avLst/>
          </a:prstGeom>
        </p:spPr>
      </p:pic>
    </p:spTree>
    <p:extLst>
      <p:ext uri="{BB962C8B-B14F-4D97-AF65-F5344CB8AC3E}">
        <p14:creationId xmlns:p14="http://schemas.microsoft.com/office/powerpoint/2010/main" val="38766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mute="1">
                <p:cTn id="12" repeatCount="indefinite"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0946-E26E-4118-B8AA-C88A6A7DBE53}"/>
              </a:ext>
            </a:extLst>
          </p:cNvPr>
          <p:cNvSpPr>
            <a:spLocks noGrp="1"/>
          </p:cNvSpPr>
          <p:nvPr>
            <p:ph type="ctrTitle"/>
          </p:nvPr>
        </p:nvSpPr>
        <p:spPr>
          <a:xfrm>
            <a:off x="918418" y="642509"/>
            <a:ext cx="10536495" cy="793792"/>
          </a:xfrm>
        </p:spPr>
        <p:txBody>
          <a:bodyPr>
            <a:normAutofit/>
          </a:bodyPr>
          <a:lstStyle/>
          <a:p>
            <a:pPr algn="l"/>
            <a:r>
              <a:rPr lang="en-GB" sz="4400"/>
              <a:t>The next few years could bring…</a:t>
            </a:r>
          </a:p>
        </p:txBody>
      </p:sp>
      <p:pic>
        <p:nvPicPr>
          <p:cNvPr id="12" name="Video 3">
            <a:extLst>
              <a:ext uri="{FF2B5EF4-FFF2-40B4-BE49-F238E27FC236}">
                <a16:creationId xmlns:a16="http://schemas.microsoft.com/office/drawing/2014/main" id="{F0C65796-3E35-4F21-831C-3345D92644F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5979559" y="1659162"/>
            <a:ext cx="5463853" cy="3073418"/>
          </a:xfrm>
          <a:prstGeom prst="rect">
            <a:avLst/>
          </a:prstGeom>
        </p:spPr>
      </p:pic>
      <p:pic>
        <p:nvPicPr>
          <p:cNvPr id="18" name="Picture 17">
            <a:extLst>
              <a:ext uri="{FF2B5EF4-FFF2-40B4-BE49-F238E27FC236}">
                <a16:creationId xmlns:a16="http://schemas.microsoft.com/office/drawing/2014/main" id="{73E353CB-40BF-4DA3-B5B8-1680F1A1DEEC}"/>
              </a:ext>
            </a:extLst>
          </p:cNvPr>
          <p:cNvPicPr>
            <a:picLocks noChangeAspect="1"/>
          </p:cNvPicPr>
          <p:nvPr/>
        </p:nvPicPr>
        <p:blipFill>
          <a:blip r:embed="rId6"/>
          <a:stretch>
            <a:fillRect/>
          </a:stretch>
        </p:blipFill>
        <p:spPr>
          <a:xfrm>
            <a:off x="5979560" y="4903298"/>
            <a:ext cx="2815120" cy="1797152"/>
          </a:xfrm>
          <a:prstGeom prst="rect">
            <a:avLst/>
          </a:prstGeom>
        </p:spPr>
      </p:pic>
      <p:sp>
        <p:nvSpPr>
          <p:cNvPr id="20" name="TextBox 19">
            <a:extLst>
              <a:ext uri="{FF2B5EF4-FFF2-40B4-BE49-F238E27FC236}">
                <a16:creationId xmlns:a16="http://schemas.microsoft.com/office/drawing/2014/main" id="{95BB768A-7D93-4676-A628-EC112B402DCF}"/>
              </a:ext>
            </a:extLst>
          </p:cNvPr>
          <p:cNvSpPr txBox="1"/>
          <p:nvPr/>
        </p:nvSpPr>
        <p:spPr>
          <a:xfrm>
            <a:off x="918418" y="1569095"/>
            <a:ext cx="4896755" cy="3970318"/>
          </a:xfrm>
          <a:prstGeom prst="rect">
            <a:avLst/>
          </a:prstGeom>
          <a:noFill/>
        </p:spPr>
        <p:txBody>
          <a:bodyPr wrap="square" rtlCol="0">
            <a:spAutoFit/>
          </a:bodyPr>
          <a:lstStyle/>
          <a:p>
            <a:pPr marL="360363" indent="-360363">
              <a:spcAft>
                <a:spcPts val="1200"/>
              </a:spcAft>
              <a:buClr>
                <a:srgbClr val="C00000"/>
              </a:buClr>
              <a:buSzPct val="120000"/>
              <a:buFont typeface="Arial" panose="020B0604020202020204" pitchFamily="34" charset="0"/>
              <a:buChar char="•"/>
            </a:pPr>
            <a:r>
              <a:rPr lang="en-US" sz="2400"/>
              <a:t>Stagnation</a:t>
            </a:r>
          </a:p>
          <a:p>
            <a:pPr marL="360363" indent="-360363">
              <a:spcAft>
                <a:spcPts val="1200"/>
              </a:spcAft>
              <a:buClr>
                <a:srgbClr val="C00000"/>
              </a:buClr>
              <a:buSzPct val="120000"/>
              <a:buFont typeface="Arial" panose="020B0604020202020204" pitchFamily="34" charset="0"/>
              <a:buChar char="•"/>
            </a:pPr>
            <a:r>
              <a:rPr lang="en-US" sz="2400"/>
              <a:t>Boredom</a:t>
            </a:r>
          </a:p>
          <a:p>
            <a:pPr marL="360363" indent="-360363">
              <a:spcAft>
                <a:spcPts val="1200"/>
              </a:spcAft>
              <a:buClr>
                <a:srgbClr val="C00000"/>
              </a:buClr>
              <a:buSzPct val="120000"/>
              <a:buFont typeface="Arial" panose="020B0604020202020204" pitchFamily="34" charset="0"/>
              <a:buChar char="•"/>
            </a:pPr>
            <a:r>
              <a:rPr lang="en-US" sz="2400"/>
              <a:t>Writer’s block</a:t>
            </a:r>
          </a:p>
          <a:p>
            <a:pPr marL="360363" indent="-360363">
              <a:spcAft>
                <a:spcPts val="1200"/>
              </a:spcAft>
              <a:buClr>
                <a:srgbClr val="C00000"/>
              </a:buClr>
              <a:buSzPct val="120000"/>
              <a:buFont typeface="Arial" panose="020B0604020202020204" pitchFamily="34" charset="0"/>
              <a:buChar char="•"/>
            </a:pPr>
            <a:r>
              <a:rPr lang="en-US" sz="2400"/>
              <a:t>Imposter syndrome</a:t>
            </a:r>
          </a:p>
          <a:p>
            <a:pPr marL="360363" indent="-360363">
              <a:spcAft>
                <a:spcPts val="1200"/>
              </a:spcAft>
              <a:buClr>
                <a:srgbClr val="C00000"/>
              </a:buClr>
              <a:buSzPct val="120000"/>
              <a:buFont typeface="Arial" panose="020B0604020202020204" pitchFamily="34" charset="0"/>
              <a:buChar char="•"/>
            </a:pPr>
            <a:r>
              <a:rPr lang="en-US" sz="2400"/>
              <a:t>Deadline pressure</a:t>
            </a:r>
          </a:p>
          <a:p>
            <a:pPr marL="360363" indent="-360363">
              <a:spcAft>
                <a:spcPts val="1200"/>
              </a:spcAft>
              <a:buClr>
                <a:srgbClr val="C00000"/>
              </a:buClr>
              <a:buSzPct val="120000"/>
              <a:buFont typeface="Arial" panose="020B0604020202020204" pitchFamily="34" charset="0"/>
              <a:buChar char="•"/>
            </a:pPr>
            <a:r>
              <a:rPr lang="en-US" sz="2400"/>
              <a:t>Confusion</a:t>
            </a:r>
          </a:p>
          <a:p>
            <a:pPr marL="360363" indent="-360363">
              <a:spcAft>
                <a:spcPts val="1200"/>
              </a:spcAft>
              <a:buClr>
                <a:srgbClr val="C00000"/>
              </a:buClr>
              <a:buSzPct val="120000"/>
              <a:buFont typeface="Arial" panose="020B0604020202020204" pitchFamily="34" charset="0"/>
              <a:buChar char="•"/>
            </a:pPr>
            <a:r>
              <a:rPr lang="en-US" sz="2400"/>
              <a:t>Personal &amp; professional priorities in conflict</a:t>
            </a:r>
          </a:p>
        </p:txBody>
      </p:sp>
      <p:sp>
        <p:nvSpPr>
          <p:cNvPr id="19" name="TextBox 18">
            <a:extLst>
              <a:ext uri="{FF2B5EF4-FFF2-40B4-BE49-F238E27FC236}">
                <a16:creationId xmlns:a16="http://schemas.microsoft.com/office/drawing/2014/main" id="{52839350-9C8D-43AA-9DEB-9B3A9DDE2FF8}"/>
              </a:ext>
            </a:extLst>
          </p:cNvPr>
          <p:cNvSpPr txBox="1"/>
          <p:nvPr/>
        </p:nvSpPr>
        <p:spPr>
          <a:xfrm>
            <a:off x="6215973" y="6166582"/>
            <a:ext cx="2342293" cy="523220"/>
          </a:xfrm>
          <a:prstGeom prst="rect">
            <a:avLst/>
          </a:prstGeom>
          <a:noFill/>
        </p:spPr>
        <p:txBody>
          <a:bodyPr wrap="square" rtlCol="0">
            <a:spAutoFit/>
          </a:bodyPr>
          <a:lstStyle/>
          <a:p>
            <a:r>
              <a:rPr lang="en-US" sz="2800" i="1">
                <a:solidFill>
                  <a:schemeClr val="accent3"/>
                </a:solidFill>
              </a:rPr>
              <a:t>Black swans</a:t>
            </a:r>
          </a:p>
        </p:txBody>
      </p:sp>
    </p:spTree>
    <p:extLst>
      <p:ext uri="{BB962C8B-B14F-4D97-AF65-F5344CB8AC3E}">
        <p14:creationId xmlns:p14="http://schemas.microsoft.com/office/powerpoint/2010/main" val="42650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mute="1">
                <p:cTn id="12" repeatCount="indefinite" fill="hold" display="0">
                  <p:stCondLst>
                    <p:cond delay="indefinite"/>
                  </p:stCondLst>
                </p:cTn>
                <p:tgtEl>
                  <p:spTgt spid="1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D4241D-71EC-4F7E-A466-4EB95A1ABBB1}"/>
              </a:ext>
            </a:extLst>
          </p:cNvPr>
          <p:cNvPicPr>
            <a:picLocks noChangeAspect="1"/>
          </p:cNvPicPr>
          <p:nvPr/>
        </p:nvPicPr>
        <p:blipFill rotWithShape="1">
          <a:blip r:embed="rId3"/>
          <a:srcRect t="23308" b="27359"/>
          <a:stretch/>
        </p:blipFill>
        <p:spPr>
          <a:xfrm>
            <a:off x="1068513" y="1615261"/>
            <a:ext cx="8794679" cy="2896058"/>
          </a:xfrm>
          <a:prstGeom prst="rect">
            <a:avLst/>
          </a:prstGeom>
        </p:spPr>
      </p:pic>
      <p:sp>
        <p:nvSpPr>
          <p:cNvPr id="7" name="Title 1">
            <a:extLst>
              <a:ext uri="{FF2B5EF4-FFF2-40B4-BE49-F238E27FC236}">
                <a16:creationId xmlns:a16="http://schemas.microsoft.com/office/drawing/2014/main" id="{F421EF7C-256C-4871-A237-ABE88AEF47A0}"/>
              </a:ext>
            </a:extLst>
          </p:cNvPr>
          <p:cNvSpPr txBox="1">
            <a:spLocks/>
          </p:cNvSpPr>
          <p:nvPr/>
        </p:nvSpPr>
        <p:spPr>
          <a:xfrm>
            <a:off x="1068513" y="4706257"/>
            <a:ext cx="9018911" cy="18314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60363" indent="-360363" algn="l">
              <a:buClr>
                <a:schemeClr val="tx2"/>
              </a:buClr>
              <a:buSzPct val="120000"/>
              <a:buFont typeface="Arial" panose="020B0604020202020204" pitchFamily="34" charset="0"/>
              <a:buChar char="•"/>
            </a:pPr>
            <a:r>
              <a:rPr lang="en-US" sz="2400">
                <a:latin typeface="+mn-lt"/>
              </a:rPr>
              <a:t>Provide specific subject matter expertise</a:t>
            </a:r>
          </a:p>
          <a:p>
            <a:pPr marL="360363" indent="-360363" algn="l">
              <a:buClr>
                <a:schemeClr val="tx2"/>
              </a:buClr>
              <a:buSzPct val="120000"/>
              <a:buFont typeface="Arial" panose="020B0604020202020204" pitchFamily="34" charset="0"/>
              <a:buChar char="•"/>
            </a:pPr>
            <a:r>
              <a:rPr lang="en-US" sz="2400">
                <a:latin typeface="+mn-lt"/>
              </a:rPr>
              <a:t>Answer technical questions</a:t>
            </a:r>
          </a:p>
          <a:p>
            <a:pPr marL="360363" indent="-360363" algn="l">
              <a:buClr>
                <a:schemeClr val="tx2"/>
              </a:buClr>
              <a:buSzPct val="120000"/>
              <a:buFont typeface="Arial" panose="020B0604020202020204" pitchFamily="34" charset="0"/>
              <a:buChar char="•"/>
            </a:pPr>
            <a:r>
              <a:rPr lang="en-US" sz="2400">
                <a:latin typeface="+mn-lt"/>
              </a:rPr>
              <a:t>Get you a promotion!</a:t>
            </a:r>
          </a:p>
        </p:txBody>
      </p:sp>
      <p:sp>
        <p:nvSpPr>
          <p:cNvPr id="10" name="Title 1">
            <a:extLst>
              <a:ext uri="{FF2B5EF4-FFF2-40B4-BE49-F238E27FC236}">
                <a16:creationId xmlns:a16="http://schemas.microsoft.com/office/drawing/2014/main" id="{F53C35DB-926C-4698-8046-1FCC8A8F12DD}"/>
              </a:ext>
            </a:extLst>
          </p:cNvPr>
          <p:cNvSpPr txBox="1">
            <a:spLocks/>
          </p:cNvSpPr>
          <p:nvPr/>
        </p:nvSpPr>
        <p:spPr>
          <a:xfrm>
            <a:off x="5453734" y="602579"/>
            <a:ext cx="6797039" cy="16674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Clr>
                <a:schemeClr val="tx2"/>
              </a:buClr>
              <a:buSzPct val="120000"/>
              <a:buFont typeface="Arial" panose="020B0604020202020204" pitchFamily="34" charset="0"/>
              <a:buChar char="•"/>
            </a:pPr>
            <a:r>
              <a:rPr lang="en-US" sz="2400">
                <a:latin typeface="+mn-lt"/>
              </a:rPr>
              <a:t>Help navigate uncertainties</a:t>
            </a:r>
          </a:p>
        </p:txBody>
      </p:sp>
      <p:sp>
        <p:nvSpPr>
          <p:cNvPr id="8" name="Title 1">
            <a:extLst>
              <a:ext uri="{FF2B5EF4-FFF2-40B4-BE49-F238E27FC236}">
                <a16:creationId xmlns:a16="http://schemas.microsoft.com/office/drawing/2014/main" id="{EDD3AFC4-6B15-4A6B-AEFD-A6A5742026F4}"/>
              </a:ext>
            </a:extLst>
          </p:cNvPr>
          <p:cNvSpPr txBox="1">
            <a:spLocks/>
          </p:cNvSpPr>
          <p:nvPr/>
        </p:nvSpPr>
        <p:spPr>
          <a:xfrm>
            <a:off x="918418" y="642509"/>
            <a:ext cx="10536495" cy="7937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t>What mentoring could do…</a:t>
            </a:r>
          </a:p>
        </p:txBody>
      </p:sp>
      <p:sp>
        <p:nvSpPr>
          <p:cNvPr id="9" name="Title 1">
            <a:extLst>
              <a:ext uri="{FF2B5EF4-FFF2-40B4-BE49-F238E27FC236}">
                <a16:creationId xmlns:a16="http://schemas.microsoft.com/office/drawing/2014/main" id="{40596F53-592F-4D94-9D44-4B20D6EAE647}"/>
              </a:ext>
            </a:extLst>
          </p:cNvPr>
          <p:cNvSpPr txBox="1">
            <a:spLocks/>
          </p:cNvSpPr>
          <p:nvPr/>
        </p:nvSpPr>
        <p:spPr>
          <a:xfrm>
            <a:off x="918417" y="4587978"/>
            <a:ext cx="10536495" cy="7937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t>What mentoring will </a:t>
            </a:r>
            <a:r>
              <a:rPr lang="en-GB" sz="4400">
                <a:solidFill>
                  <a:srgbClr val="C00000"/>
                </a:solidFill>
              </a:rPr>
              <a:t>not</a:t>
            </a:r>
            <a:r>
              <a:rPr lang="en-GB" sz="4400"/>
              <a:t> do…</a:t>
            </a:r>
          </a:p>
        </p:txBody>
      </p:sp>
    </p:spTree>
    <p:extLst>
      <p:ext uri="{BB962C8B-B14F-4D97-AF65-F5344CB8AC3E}">
        <p14:creationId xmlns:p14="http://schemas.microsoft.com/office/powerpoint/2010/main" val="2005727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AI Image | planting seeds">
            <a:extLst>
              <a:ext uri="{FF2B5EF4-FFF2-40B4-BE49-F238E27FC236}">
                <a16:creationId xmlns:a16="http://schemas.microsoft.com/office/drawing/2014/main" id="{EC3853A4-ADBA-457A-B46D-F3A3E8C68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665" y="1910993"/>
            <a:ext cx="5150003" cy="361981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8EEEEC5-D8C6-4BB7-8A14-8897515B3B63}"/>
              </a:ext>
            </a:extLst>
          </p:cNvPr>
          <p:cNvSpPr txBox="1">
            <a:spLocks/>
          </p:cNvSpPr>
          <p:nvPr/>
        </p:nvSpPr>
        <p:spPr>
          <a:xfrm>
            <a:off x="918418" y="642509"/>
            <a:ext cx="10536495" cy="7937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t>Why be a mentor?</a:t>
            </a:r>
          </a:p>
        </p:txBody>
      </p:sp>
      <p:sp>
        <p:nvSpPr>
          <p:cNvPr id="5" name="TextBox 4">
            <a:extLst>
              <a:ext uri="{FF2B5EF4-FFF2-40B4-BE49-F238E27FC236}">
                <a16:creationId xmlns:a16="http://schemas.microsoft.com/office/drawing/2014/main" id="{D1CD6C1A-EEA2-4247-A1A2-988599927F70}"/>
              </a:ext>
            </a:extLst>
          </p:cNvPr>
          <p:cNvSpPr txBox="1"/>
          <p:nvPr/>
        </p:nvSpPr>
        <p:spPr>
          <a:xfrm>
            <a:off x="918418" y="1910993"/>
            <a:ext cx="4865933" cy="4001095"/>
          </a:xfrm>
          <a:prstGeom prst="rect">
            <a:avLst/>
          </a:prstGeom>
          <a:noFill/>
        </p:spPr>
        <p:txBody>
          <a:bodyPr wrap="square" rtlCol="0">
            <a:spAutoFit/>
          </a:bodyPr>
          <a:lstStyle/>
          <a:p>
            <a:pPr marL="457200" indent="-457200">
              <a:spcAft>
                <a:spcPts val="1200"/>
              </a:spcAft>
              <a:buClr>
                <a:schemeClr val="tx2"/>
              </a:buClr>
              <a:buSzPct val="120000"/>
              <a:buFont typeface="Arial" panose="020B0604020202020204" pitchFamily="34" charset="0"/>
              <a:buChar char="•"/>
            </a:pPr>
            <a:r>
              <a:rPr lang="en-GB" sz="2800" dirty="0"/>
              <a:t>Giving back</a:t>
            </a:r>
          </a:p>
          <a:p>
            <a:pPr marL="457200" indent="-457200">
              <a:spcAft>
                <a:spcPts val="1200"/>
              </a:spcAft>
              <a:buClr>
                <a:schemeClr val="tx2"/>
              </a:buClr>
              <a:buSzPct val="120000"/>
              <a:buFont typeface="Arial" panose="020B0604020202020204" pitchFamily="34" charset="0"/>
              <a:buChar char="•"/>
            </a:pPr>
            <a:r>
              <a:rPr lang="en-GB" sz="2800" dirty="0"/>
              <a:t>Sharing experience</a:t>
            </a:r>
          </a:p>
          <a:p>
            <a:pPr marL="457200" indent="-457200">
              <a:spcAft>
                <a:spcPts val="1200"/>
              </a:spcAft>
              <a:buClr>
                <a:schemeClr val="tx2"/>
              </a:buClr>
              <a:buSzPct val="120000"/>
              <a:buFont typeface="Arial" panose="020B0604020202020204" pitchFamily="34" charset="0"/>
              <a:buChar char="•"/>
            </a:pPr>
            <a:r>
              <a:rPr lang="en-GB" sz="2800" dirty="0"/>
              <a:t>Fulfilment of seeing someone else succeed</a:t>
            </a:r>
          </a:p>
          <a:p>
            <a:pPr marL="457200" indent="-457200">
              <a:spcAft>
                <a:spcPts val="1200"/>
              </a:spcAft>
              <a:buClr>
                <a:schemeClr val="tx2"/>
              </a:buClr>
              <a:buSzPct val="120000"/>
              <a:buFont typeface="Arial" panose="020B0604020202020204" pitchFamily="34" charset="0"/>
              <a:buChar char="•"/>
            </a:pPr>
            <a:r>
              <a:rPr lang="en-GB" sz="2800" dirty="0"/>
              <a:t>Satisfaction of helping someone overcome challenges</a:t>
            </a:r>
          </a:p>
          <a:p>
            <a:endParaRPr lang="en-GB" dirty="0"/>
          </a:p>
        </p:txBody>
      </p:sp>
    </p:spTree>
    <p:extLst>
      <p:ext uri="{BB962C8B-B14F-4D97-AF65-F5344CB8AC3E}">
        <p14:creationId xmlns:p14="http://schemas.microsoft.com/office/powerpoint/2010/main" val="515514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0946-E26E-4118-B8AA-C88A6A7DBE53}"/>
              </a:ext>
            </a:extLst>
          </p:cNvPr>
          <p:cNvSpPr>
            <a:spLocks noGrp="1"/>
          </p:cNvSpPr>
          <p:nvPr>
            <p:ph type="ctrTitle"/>
          </p:nvPr>
        </p:nvSpPr>
        <p:spPr>
          <a:xfrm>
            <a:off x="1010569" y="670399"/>
            <a:ext cx="12169540" cy="808522"/>
          </a:xfrm>
        </p:spPr>
        <p:txBody>
          <a:bodyPr>
            <a:normAutofit/>
          </a:bodyPr>
          <a:lstStyle/>
          <a:p>
            <a:pPr algn="l"/>
            <a:r>
              <a:rPr lang="en-GB" sz="4400"/>
              <a:t>RDM Mentoring Scheme Overview</a:t>
            </a:r>
          </a:p>
        </p:txBody>
      </p:sp>
      <p:pic>
        <p:nvPicPr>
          <p:cNvPr id="10" name="Picture 7">
            <a:extLst>
              <a:ext uri="{FF2B5EF4-FFF2-40B4-BE49-F238E27FC236}">
                <a16:creationId xmlns:a16="http://schemas.microsoft.com/office/drawing/2014/main" id="{C910942B-6ACA-411F-932F-BE38274CE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747" y="1583873"/>
            <a:ext cx="1790820" cy="1700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2" descr="Image result for project requirements capture">
            <a:extLst>
              <a:ext uri="{FF2B5EF4-FFF2-40B4-BE49-F238E27FC236}">
                <a16:creationId xmlns:a16="http://schemas.microsoft.com/office/drawing/2014/main" id="{44078A14-287C-46AB-B729-FF55D2DF2D97}"/>
              </a:ext>
            </a:extLst>
          </p:cNvPr>
          <p:cNvSpPr>
            <a:spLocks noChangeAspect="1" noChangeArrowheads="1"/>
          </p:cNvSpPr>
          <p:nvPr/>
        </p:nvSpPr>
        <p:spPr bwMode="auto">
          <a:xfrm>
            <a:off x="155575" y="27239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2" name="AutoShape 4" descr="Image result for project requirements capture">
            <a:extLst>
              <a:ext uri="{FF2B5EF4-FFF2-40B4-BE49-F238E27FC236}">
                <a16:creationId xmlns:a16="http://schemas.microsoft.com/office/drawing/2014/main" id="{47EA729E-E4D5-4376-B0D4-53586C00347D}"/>
              </a:ext>
            </a:extLst>
          </p:cNvPr>
          <p:cNvSpPr>
            <a:spLocks noChangeAspect="1" noChangeArrowheads="1"/>
          </p:cNvSpPr>
          <p:nvPr/>
        </p:nvSpPr>
        <p:spPr bwMode="auto">
          <a:xfrm>
            <a:off x="307975" y="42479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3" name="AutoShape 6" descr="https://cdn.business2community.com/wp-content/uploads/2014/07/CCR2.png">
            <a:extLst>
              <a:ext uri="{FF2B5EF4-FFF2-40B4-BE49-F238E27FC236}">
                <a16:creationId xmlns:a16="http://schemas.microsoft.com/office/drawing/2014/main" id="{9824254D-5934-4DB1-AC09-C5D91AE12C26}"/>
              </a:ext>
            </a:extLst>
          </p:cNvPr>
          <p:cNvSpPr>
            <a:spLocks noChangeAspect="1" noChangeArrowheads="1"/>
          </p:cNvSpPr>
          <p:nvPr/>
        </p:nvSpPr>
        <p:spPr bwMode="auto">
          <a:xfrm>
            <a:off x="460375" y="57719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4" name="AutoShape 8" descr="CCR2">
            <a:extLst>
              <a:ext uri="{FF2B5EF4-FFF2-40B4-BE49-F238E27FC236}">
                <a16:creationId xmlns:a16="http://schemas.microsoft.com/office/drawing/2014/main" id="{F5BCA336-DFC2-4058-8157-9F733BBBD615}"/>
              </a:ext>
            </a:extLst>
          </p:cNvPr>
          <p:cNvSpPr>
            <a:spLocks noChangeAspect="1" noChangeArrowheads="1"/>
          </p:cNvSpPr>
          <p:nvPr/>
        </p:nvSpPr>
        <p:spPr bwMode="auto">
          <a:xfrm>
            <a:off x="612775" y="72959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5" name="AutoShape 14" descr="Image result for requirements gathering process">
            <a:extLst>
              <a:ext uri="{FF2B5EF4-FFF2-40B4-BE49-F238E27FC236}">
                <a16:creationId xmlns:a16="http://schemas.microsoft.com/office/drawing/2014/main" id="{15D5B3C7-FB1A-4EFA-9CA3-20535D04A123}"/>
              </a:ext>
            </a:extLst>
          </p:cNvPr>
          <p:cNvSpPr>
            <a:spLocks noChangeAspect="1" noChangeArrowheads="1"/>
          </p:cNvSpPr>
          <p:nvPr/>
        </p:nvSpPr>
        <p:spPr bwMode="auto">
          <a:xfrm>
            <a:off x="765175" y="88199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6" name="AutoShape 6" descr="Image result for Project management Life cycle">
            <a:extLst>
              <a:ext uri="{FF2B5EF4-FFF2-40B4-BE49-F238E27FC236}">
                <a16:creationId xmlns:a16="http://schemas.microsoft.com/office/drawing/2014/main" id="{A2547C21-0FDD-4FFD-A46A-2CAC01077DE6}"/>
              </a:ext>
            </a:extLst>
          </p:cNvPr>
          <p:cNvSpPr>
            <a:spLocks noChangeAspect="1" noChangeArrowheads="1"/>
          </p:cNvSpPr>
          <p:nvPr/>
        </p:nvSpPr>
        <p:spPr bwMode="auto">
          <a:xfrm>
            <a:off x="1089727" y="160728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7" name="AutoShape 8" descr="Image result for Project management Life cycle">
            <a:extLst>
              <a:ext uri="{FF2B5EF4-FFF2-40B4-BE49-F238E27FC236}">
                <a16:creationId xmlns:a16="http://schemas.microsoft.com/office/drawing/2014/main" id="{B8BF716D-277F-4FA3-91AD-F12A68835D2E}"/>
              </a:ext>
            </a:extLst>
          </p:cNvPr>
          <p:cNvSpPr>
            <a:spLocks noChangeAspect="1" noChangeArrowheads="1"/>
          </p:cNvSpPr>
          <p:nvPr/>
        </p:nvSpPr>
        <p:spPr bwMode="auto">
          <a:xfrm>
            <a:off x="1242127" y="175968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8" name="AutoShape 10" descr="Image result for Project management Life cycle">
            <a:extLst>
              <a:ext uri="{FF2B5EF4-FFF2-40B4-BE49-F238E27FC236}">
                <a16:creationId xmlns:a16="http://schemas.microsoft.com/office/drawing/2014/main" id="{5D5DC8D9-E045-4CF8-9FC1-A478C4C412F5}"/>
              </a:ext>
            </a:extLst>
          </p:cNvPr>
          <p:cNvSpPr>
            <a:spLocks noChangeAspect="1" noChangeArrowheads="1"/>
          </p:cNvSpPr>
          <p:nvPr/>
        </p:nvSpPr>
        <p:spPr bwMode="auto">
          <a:xfrm>
            <a:off x="1394527" y="191208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9" name="AutoShape 2" descr="Related image">
            <a:extLst>
              <a:ext uri="{FF2B5EF4-FFF2-40B4-BE49-F238E27FC236}">
                <a16:creationId xmlns:a16="http://schemas.microsoft.com/office/drawing/2014/main" id="{743B83EB-6782-41F2-BCF1-B240730BC1EC}"/>
              </a:ext>
            </a:extLst>
          </p:cNvPr>
          <p:cNvSpPr>
            <a:spLocks noChangeAspect="1" noChangeArrowheads="1"/>
          </p:cNvSpPr>
          <p:nvPr/>
        </p:nvSpPr>
        <p:spPr bwMode="auto">
          <a:xfrm>
            <a:off x="155575" y="272394"/>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0" name="AutoShape 4" descr="Related image">
            <a:extLst>
              <a:ext uri="{FF2B5EF4-FFF2-40B4-BE49-F238E27FC236}">
                <a16:creationId xmlns:a16="http://schemas.microsoft.com/office/drawing/2014/main" id="{F9518547-17E5-4E8C-AD46-45CCBD54C1AB}"/>
              </a:ext>
            </a:extLst>
          </p:cNvPr>
          <p:cNvSpPr>
            <a:spLocks noChangeAspect="1" noChangeArrowheads="1"/>
          </p:cNvSpPr>
          <p:nvPr/>
        </p:nvSpPr>
        <p:spPr bwMode="auto">
          <a:xfrm>
            <a:off x="155575" y="272394"/>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pic>
        <p:nvPicPr>
          <p:cNvPr id="22" name="Picture 2">
            <a:extLst>
              <a:ext uri="{FF2B5EF4-FFF2-40B4-BE49-F238E27FC236}">
                <a16:creationId xmlns:a16="http://schemas.microsoft.com/office/drawing/2014/main" id="{AE365F21-ED03-42F3-AAD3-7C62701C0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9574" y="1735770"/>
            <a:ext cx="1956718" cy="172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a:extLst>
              <a:ext uri="{FF2B5EF4-FFF2-40B4-BE49-F238E27FC236}">
                <a16:creationId xmlns:a16="http://schemas.microsoft.com/office/drawing/2014/main" id="{9F808554-2121-470E-AD4C-7AC63FE66630}"/>
              </a:ext>
            </a:extLst>
          </p:cNvPr>
          <p:cNvSpPr txBox="1"/>
          <p:nvPr/>
        </p:nvSpPr>
        <p:spPr>
          <a:xfrm>
            <a:off x="1069975" y="3543230"/>
            <a:ext cx="2054293" cy="584775"/>
          </a:xfrm>
          <a:prstGeom prst="rect">
            <a:avLst/>
          </a:prstGeom>
          <a:noFill/>
        </p:spPr>
        <p:txBody>
          <a:bodyPr wrap="square" rtlCol="0">
            <a:spAutoFit/>
          </a:bodyPr>
          <a:lstStyle/>
          <a:p>
            <a:r>
              <a:rPr lang="en-US" sz="1600" dirty="0">
                <a:solidFill>
                  <a:schemeClr val="tx2"/>
                </a:solidFill>
              </a:rPr>
              <a:t>Navigate uncertainty</a:t>
            </a:r>
          </a:p>
          <a:p>
            <a:r>
              <a:rPr lang="en-US" sz="1600" dirty="0" err="1">
                <a:solidFill>
                  <a:schemeClr val="tx2"/>
                </a:solidFill>
              </a:rPr>
              <a:t>Maximise</a:t>
            </a:r>
            <a:r>
              <a:rPr lang="en-US" sz="1600" dirty="0">
                <a:solidFill>
                  <a:schemeClr val="tx2"/>
                </a:solidFill>
              </a:rPr>
              <a:t> potential</a:t>
            </a:r>
          </a:p>
        </p:txBody>
      </p:sp>
      <p:pic>
        <p:nvPicPr>
          <p:cNvPr id="24" name="Picture 3">
            <a:extLst>
              <a:ext uri="{FF2B5EF4-FFF2-40B4-BE49-F238E27FC236}">
                <a16:creationId xmlns:a16="http://schemas.microsoft.com/office/drawing/2014/main" id="{F23CE8C0-662F-4E7E-A1FE-2A7B22A33A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6314" y="1759681"/>
            <a:ext cx="1857526" cy="1669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a:extLst>
              <a:ext uri="{FF2B5EF4-FFF2-40B4-BE49-F238E27FC236}">
                <a16:creationId xmlns:a16="http://schemas.microsoft.com/office/drawing/2014/main" id="{B8D7A81A-9F52-44BC-900E-FE227FE886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2591" y="1837066"/>
            <a:ext cx="1906551" cy="175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a:extLst>
              <a:ext uri="{FF2B5EF4-FFF2-40B4-BE49-F238E27FC236}">
                <a16:creationId xmlns:a16="http://schemas.microsoft.com/office/drawing/2014/main" id="{BF09D01E-25E4-4A76-A28A-DCFAE241E6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9727" y="4584617"/>
            <a:ext cx="1622459" cy="1720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a:extLst>
              <a:ext uri="{FF2B5EF4-FFF2-40B4-BE49-F238E27FC236}">
                <a16:creationId xmlns:a16="http://schemas.microsoft.com/office/drawing/2014/main" id="{63F24337-1CAF-41AE-9829-06102742CFC5}"/>
              </a:ext>
            </a:extLst>
          </p:cNvPr>
          <p:cNvSpPr txBox="1"/>
          <p:nvPr/>
        </p:nvSpPr>
        <p:spPr>
          <a:xfrm>
            <a:off x="6516636" y="3582481"/>
            <a:ext cx="1981200" cy="584775"/>
          </a:xfrm>
          <a:prstGeom prst="rect">
            <a:avLst/>
          </a:prstGeom>
          <a:noFill/>
        </p:spPr>
        <p:txBody>
          <a:bodyPr wrap="square" rtlCol="0">
            <a:spAutoFit/>
          </a:bodyPr>
          <a:lstStyle/>
          <a:p>
            <a:r>
              <a:rPr lang="en-US" sz="1600">
                <a:solidFill>
                  <a:schemeClr val="tx2"/>
                </a:solidFill>
              </a:rPr>
              <a:t>Monthly meetings recommended</a:t>
            </a:r>
          </a:p>
        </p:txBody>
      </p:sp>
      <p:pic>
        <p:nvPicPr>
          <p:cNvPr id="28" name="Picture 6">
            <a:extLst>
              <a:ext uri="{FF2B5EF4-FFF2-40B4-BE49-F238E27FC236}">
                <a16:creationId xmlns:a16="http://schemas.microsoft.com/office/drawing/2014/main" id="{F7B984B7-D3C4-4B4A-9FEE-B32FC36F91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553"/>
          <a:stretch/>
        </p:blipFill>
        <p:spPr bwMode="auto">
          <a:xfrm>
            <a:off x="5515089" y="4699611"/>
            <a:ext cx="1782844" cy="1720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a:extLst>
              <a:ext uri="{FF2B5EF4-FFF2-40B4-BE49-F238E27FC236}">
                <a16:creationId xmlns:a16="http://schemas.microsoft.com/office/drawing/2014/main" id="{A61FA0DA-A06B-4567-9E94-D848BD7E7F46}"/>
              </a:ext>
            </a:extLst>
          </p:cNvPr>
          <p:cNvSpPr txBox="1"/>
          <p:nvPr/>
        </p:nvSpPr>
        <p:spPr>
          <a:xfrm>
            <a:off x="3624373" y="3835618"/>
            <a:ext cx="2326602" cy="584775"/>
          </a:xfrm>
          <a:prstGeom prst="rect">
            <a:avLst/>
          </a:prstGeom>
          <a:noFill/>
        </p:spPr>
        <p:txBody>
          <a:bodyPr wrap="square" rtlCol="0">
            <a:spAutoFit/>
          </a:bodyPr>
          <a:lstStyle/>
          <a:p>
            <a:r>
              <a:rPr lang="en-US" sz="1600">
                <a:solidFill>
                  <a:schemeClr val="tx2"/>
                </a:solidFill>
              </a:rPr>
              <a:t>Career progression</a:t>
            </a:r>
          </a:p>
          <a:p>
            <a:r>
              <a:rPr lang="en-US" sz="1600">
                <a:solidFill>
                  <a:schemeClr val="tx2"/>
                </a:solidFill>
              </a:rPr>
              <a:t>Personal development</a:t>
            </a:r>
          </a:p>
        </p:txBody>
      </p:sp>
      <p:sp>
        <p:nvSpPr>
          <p:cNvPr id="30" name="TextBox 29">
            <a:extLst>
              <a:ext uri="{FF2B5EF4-FFF2-40B4-BE49-F238E27FC236}">
                <a16:creationId xmlns:a16="http://schemas.microsoft.com/office/drawing/2014/main" id="{E16895A9-3A80-4921-904F-0E5DEAD480B4}"/>
              </a:ext>
            </a:extLst>
          </p:cNvPr>
          <p:cNvSpPr txBox="1"/>
          <p:nvPr/>
        </p:nvSpPr>
        <p:spPr>
          <a:xfrm>
            <a:off x="9266313" y="3639103"/>
            <a:ext cx="2035660" cy="584775"/>
          </a:xfrm>
          <a:prstGeom prst="rect">
            <a:avLst/>
          </a:prstGeom>
          <a:noFill/>
        </p:spPr>
        <p:txBody>
          <a:bodyPr wrap="square" rtlCol="0">
            <a:spAutoFit/>
          </a:bodyPr>
          <a:lstStyle/>
          <a:p>
            <a:r>
              <a:rPr lang="en-US" sz="1600">
                <a:solidFill>
                  <a:schemeClr val="tx2"/>
                </a:solidFill>
              </a:rPr>
              <a:t>In person and virtual meetings</a:t>
            </a:r>
          </a:p>
        </p:txBody>
      </p:sp>
      <p:sp>
        <p:nvSpPr>
          <p:cNvPr id="31" name="TextBox 30">
            <a:extLst>
              <a:ext uri="{FF2B5EF4-FFF2-40B4-BE49-F238E27FC236}">
                <a16:creationId xmlns:a16="http://schemas.microsoft.com/office/drawing/2014/main" id="{431FD8A1-6D07-4B20-BEAA-7AAFD4E1C2ED}"/>
              </a:ext>
            </a:extLst>
          </p:cNvPr>
          <p:cNvSpPr txBox="1"/>
          <p:nvPr/>
        </p:nvSpPr>
        <p:spPr>
          <a:xfrm>
            <a:off x="2712186" y="4864162"/>
            <a:ext cx="1531290" cy="1323439"/>
          </a:xfrm>
          <a:prstGeom prst="rect">
            <a:avLst/>
          </a:prstGeom>
          <a:noFill/>
        </p:spPr>
        <p:txBody>
          <a:bodyPr wrap="square" rtlCol="0">
            <a:spAutoFit/>
          </a:bodyPr>
          <a:lstStyle/>
          <a:p>
            <a:r>
              <a:rPr lang="en-US" sz="1600" dirty="0">
                <a:solidFill>
                  <a:schemeClr val="tx2"/>
                </a:solidFill>
              </a:rPr>
              <a:t>Mentors and mentees comprise  staff and students</a:t>
            </a:r>
          </a:p>
        </p:txBody>
      </p:sp>
      <p:sp>
        <p:nvSpPr>
          <p:cNvPr id="32" name="TextBox 31">
            <a:extLst>
              <a:ext uri="{FF2B5EF4-FFF2-40B4-BE49-F238E27FC236}">
                <a16:creationId xmlns:a16="http://schemas.microsoft.com/office/drawing/2014/main" id="{13FA54CC-736A-44B9-AE9E-6A876D1EA7A8}"/>
              </a:ext>
            </a:extLst>
          </p:cNvPr>
          <p:cNvSpPr txBox="1"/>
          <p:nvPr/>
        </p:nvSpPr>
        <p:spPr>
          <a:xfrm>
            <a:off x="7297933" y="5177607"/>
            <a:ext cx="2110211" cy="1077218"/>
          </a:xfrm>
          <a:prstGeom prst="rect">
            <a:avLst/>
          </a:prstGeom>
          <a:noFill/>
        </p:spPr>
        <p:txBody>
          <a:bodyPr wrap="square" rtlCol="0">
            <a:spAutoFit/>
          </a:bodyPr>
          <a:lstStyle/>
          <a:p>
            <a:r>
              <a:rPr lang="en-US" sz="1600" dirty="0">
                <a:solidFill>
                  <a:schemeClr val="tx2"/>
                </a:solidFill>
              </a:rPr>
              <a:t>Sign up on </a:t>
            </a:r>
            <a:r>
              <a:rPr lang="en-US" sz="1600" dirty="0" err="1">
                <a:solidFill>
                  <a:schemeClr val="tx2"/>
                </a:solidFill>
              </a:rPr>
              <a:t>Mentornet</a:t>
            </a:r>
            <a:endParaRPr lang="en-US" sz="1600" dirty="0">
              <a:solidFill>
                <a:schemeClr val="tx2"/>
              </a:solidFill>
            </a:endParaRPr>
          </a:p>
          <a:p>
            <a:r>
              <a:rPr lang="en-US" sz="1600" dirty="0">
                <a:solidFill>
                  <a:schemeClr val="tx2"/>
                </a:solidFill>
              </a:rPr>
              <a:t>Mentees search for mentors</a:t>
            </a:r>
          </a:p>
        </p:txBody>
      </p:sp>
    </p:spTree>
    <p:extLst>
      <p:ext uri="{BB962C8B-B14F-4D97-AF65-F5344CB8AC3E}">
        <p14:creationId xmlns:p14="http://schemas.microsoft.com/office/powerpoint/2010/main" val="961311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57F5714-9C24-4F17-B34F-ADD406A5EFB3}"/>
              </a:ext>
            </a:extLst>
          </p:cNvPr>
          <p:cNvSpPr txBox="1"/>
          <p:nvPr/>
        </p:nvSpPr>
        <p:spPr>
          <a:xfrm>
            <a:off x="1010569" y="5679769"/>
            <a:ext cx="6949208" cy="1015663"/>
          </a:xfrm>
          <a:prstGeom prst="rect">
            <a:avLst/>
          </a:prstGeom>
          <a:noFill/>
        </p:spPr>
        <p:txBody>
          <a:bodyPr wrap="square" lIns="91440" tIns="45720" rIns="91440" bIns="45720" rtlCol="0" anchor="t">
            <a:spAutoFit/>
          </a:bodyPr>
          <a:lstStyle/>
          <a:p>
            <a:r>
              <a:rPr lang="en-US" sz="2000" b="1" dirty="0">
                <a:solidFill>
                  <a:schemeClr val="tx2"/>
                </a:solidFill>
                <a:ea typeface="Roboto" panose="02000000000000000000" pitchFamily="2" charset="0"/>
                <a:cs typeface="Verdana" panose="020B0604030504040204" pitchFamily="34" charset="0"/>
              </a:rPr>
              <a:t>If a mentoring relationship is not working, get in touch and an alternative match will be found. There is no stigma associated with this.</a:t>
            </a:r>
          </a:p>
        </p:txBody>
      </p:sp>
      <p:sp>
        <p:nvSpPr>
          <p:cNvPr id="13" name="TextBox 12">
            <a:extLst>
              <a:ext uri="{FF2B5EF4-FFF2-40B4-BE49-F238E27FC236}">
                <a16:creationId xmlns:a16="http://schemas.microsoft.com/office/drawing/2014/main" id="{D8212DB1-8150-4624-9489-B62A4B099F7F}"/>
              </a:ext>
            </a:extLst>
          </p:cNvPr>
          <p:cNvSpPr txBox="1"/>
          <p:nvPr/>
        </p:nvSpPr>
        <p:spPr>
          <a:xfrm>
            <a:off x="9915692" y="3429000"/>
            <a:ext cx="1511762" cy="1200329"/>
          </a:xfrm>
          <a:prstGeom prst="rect">
            <a:avLst/>
          </a:prstGeom>
          <a:solidFill>
            <a:schemeClr val="tx1"/>
          </a:solidFill>
        </p:spPr>
        <p:txBody>
          <a:bodyPr wrap="square" rtlCol="0">
            <a:spAutoFit/>
          </a:bodyPr>
          <a:lstStyle/>
          <a:p>
            <a:pPr algn="ctr"/>
            <a:r>
              <a:rPr lang="en-US">
                <a:solidFill>
                  <a:schemeClr val="bg1"/>
                </a:solidFill>
              </a:rPr>
              <a:t>Mentors and mentees commence meetings</a:t>
            </a:r>
          </a:p>
        </p:txBody>
      </p:sp>
      <p:sp>
        <p:nvSpPr>
          <p:cNvPr id="14" name="TextBox 13">
            <a:extLst>
              <a:ext uri="{FF2B5EF4-FFF2-40B4-BE49-F238E27FC236}">
                <a16:creationId xmlns:a16="http://schemas.microsoft.com/office/drawing/2014/main" id="{37096462-A84C-4700-AF80-BB7A2B8ECA3D}"/>
              </a:ext>
            </a:extLst>
          </p:cNvPr>
          <p:cNvSpPr txBox="1"/>
          <p:nvPr/>
        </p:nvSpPr>
        <p:spPr>
          <a:xfrm>
            <a:off x="1010569" y="1592876"/>
            <a:ext cx="12192000" cy="615553"/>
          </a:xfrm>
          <a:prstGeom prst="rect">
            <a:avLst/>
          </a:prstGeom>
          <a:noFill/>
        </p:spPr>
        <p:txBody>
          <a:bodyPr wrap="square" rtlCol="0">
            <a:spAutoFit/>
          </a:bodyPr>
          <a:lstStyle/>
          <a:p>
            <a:r>
              <a:rPr lang="en-US" altLang="en-US">
                <a:ea typeface="Verdana" panose="020B0604030504040204" pitchFamily="34" charset="0"/>
                <a:cs typeface="Verdana" panose="020B0604030504040204" pitchFamily="34" charset="0"/>
              </a:rPr>
              <a:t>Visit </a:t>
            </a:r>
            <a:r>
              <a:rPr lang="en-US">
                <a:ea typeface="Verdana" panose="020B0604030504040204" pitchFamily="34" charset="0"/>
                <a:cs typeface="Verdana" panose="020B0604030504040204" pitchFamily="34" charset="0"/>
                <a:hlinkClick r:id="rId3"/>
              </a:rPr>
              <a:t>www.rdm.ox.ac.uk/mentoring</a:t>
            </a:r>
            <a:r>
              <a:rPr lang="en-US">
                <a:ea typeface="Verdana" panose="020B0604030504040204" pitchFamily="34" charset="0"/>
                <a:cs typeface="Verdana" panose="020B0604030504040204" pitchFamily="34" charset="0"/>
              </a:rPr>
              <a:t> for more on the </a:t>
            </a:r>
            <a:r>
              <a:rPr lang="en-US" err="1">
                <a:ea typeface="Verdana" panose="020B0604030504040204" pitchFamily="34" charset="0"/>
                <a:cs typeface="Verdana" panose="020B0604030504040204" pitchFamily="34" charset="0"/>
              </a:rPr>
              <a:t>programme</a:t>
            </a:r>
            <a:r>
              <a:rPr lang="en-US">
                <a:ea typeface="Verdana" panose="020B0604030504040204" pitchFamily="34" charset="0"/>
                <a:cs typeface="Verdana" panose="020B0604030504040204" pitchFamily="34" charset="0"/>
              </a:rPr>
              <a:t> and find the link to </a:t>
            </a:r>
            <a:r>
              <a:rPr lang="en-US" err="1">
                <a:ea typeface="Verdana" panose="020B0604030504040204" pitchFamily="34" charset="0"/>
                <a:cs typeface="Verdana" panose="020B0604030504040204" pitchFamily="34" charset="0"/>
              </a:rPr>
              <a:t>MentorNet</a:t>
            </a:r>
            <a:endParaRPr lang="en-US">
              <a:ea typeface="Verdana" panose="020B0604030504040204" pitchFamily="34" charset="0"/>
              <a:cs typeface="Verdana" panose="020B0604030504040204" pitchFamily="34" charset="0"/>
            </a:endParaRPr>
          </a:p>
          <a:p>
            <a:endParaRPr lang="en-US" sz="1600"/>
          </a:p>
        </p:txBody>
      </p:sp>
      <p:graphicFrame>
        <p:nvGraphicFramePr>
          <p:cNvPr id="15" name="Diagram 14">
            <a:extLst>
              <a:ext uri="{FF2B5EF4-FFF2-40B4-BE49-F238E27FC236}">
                <a16:creationId xmlns:a16="http://schemas.microsoft.com/office/drawing/2014/main" id="{11D29FD8-C34C-4F64-AEF7-2964E20A90C5}"/>
              </a:ext>
            </a:extLst>
          </p:cNvPr>
          <p:cNvGraphicFramePr/>
          <p:nvPr>
            <p:extLst>
              <p:ext uri="{D42A27DB-BD31-4B8C-83A1-F6EECF244321}">
                <p14:modId xmlns:p14="http://schemas.microsoft.com/office/powerpoint/2010/main" val="1222654004"/>
              </p:ext>
            </p:extLst>
          </p:nvPr>
        </p:nvGraphicFramePr>
        <p:xfrm>
          <a:off x="764546" y="2071642"/>
          <a:ext cx="6504550" cy="33120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TextBox 15">
            <a:extLst>
              <a:ext uri="{FF2B5EF4-FFF2-40B4-BE49-F238E27FC236}">
                <a16:creationId xmlns:a16="http://schemas.microsoft.com/office/drawing/2014/main" id="{1B303C9F-C60C-4FD7-BBFD-0BE5799B5E86}"/>
              </a:ext>
            </a:extLst>
          </p:cNvPr>
          <p:cNvSpPr txBox="1"/>
          <p:nvPr/>
        </p:nvSpPr>
        <p:spPr>
          <a:xfrm>
            <a:off x="7428283" y="3099761"/>
            <a:ext cx="1561980" cy="1754326"/>
          </a:xfrm>
          <a:prstGeom prst="rect">
            <a:avLst/>
          </a:prstGeom>
          <a:solidFill>
            <a:schemeClr val="tx1"/>
          </a:solidFill>
        </p:spPr>
        <p:txBody>
          <a:bodyPr wrap="square" rtlCol="0">
            <a:spAutoFit/>
          </a:bodyPr>
          <a:lstStyle/>
          <a:p>
            <a:pPr algn="ctr"/>
            <a:r>
              <a:rPr lang="en-GB">
                <a:solidFill>
                  <a:schemeClr val="bg1"/>
                </a:solidFill>
              </a:rPr>
              <a:t>Matches conveyed to mentor-mentee pairs via </a:t>
            </a:r>
            <a:r>
              <a:rPr lang="en-GB" err="1">
                <a:solidFill>
                  <a:schemeClr val="bg1"/>
                </a:solidFill>
              </a:rPr>
              <a:t>Mentornet</a:t>
            </a:r>
            <a:endParaRPr lang="en-GB">
              <a:solidFill>
                <a:schemeClr val="bg1"/>
              </a:solidFill>
            </a:endParaRPr>
          </a:p>
        </p:txBody>
      </p:sp>
      <p:sp>
        <p:nvSpPr>
          <p:cNvPr id="17" name="Arrow: Right 16">
            <a:extLst>
              <a:ext uri="{FF2B5EF4-FFF2-40B4-BE49-F238E27FC236}">
                <a16:creationId xmlns:a16="http://schemas.microsoft.com/office/drawing/2014/main" id="{B122D9AD-F8AB-4B27-BAAA-6AD50B0CE46C}"/>
              </a:ext>
            </a:extLst>
          </p:cNvPr>
          <p:cNvSpPr/>
          <p:nvPr/>
        </p:nvSpPr>
        <p:spPr>
          <a:xfrm>
            <a:off x="9107069" y="3829280"/>
            <a:ext cx="691817" cy="29528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5D7F623E-EB07-4827-8DCD-72FF0FC1ACA9}"/>
              </a:ext>
            </a:extLst>
          </p:cNvPr>
          <p:cNvSpPr txBox="1">
            <a:spLocks/>
          </p:cNvSpPr>
          <p:nvPr/>
        </p:nvSpPr>
        <p:spPr>
          <a:xfrm>
            <a:off x="1010569" y="670399"/>
            <a:ext cx="12169540" cy="8085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t>The Mentoring Process</a:t>
            </a:r>
          </a:p>
        </p:txBody>
      </p:sp>
    </p:spTree>
    <p:extLst>
      <p:ext uri="{BB962C8B-B14F-4D97-AF65-F5344CB8AC3E}">
        <p14:creationId xmlns:p14="http://schemas.microsoft.com/office/powerpoint/2010/main" val="2039897545"/>
      </p:ext>
    </p:extLst>
  </p:cSld>
  <p:clrMapOvr>
    <a:masterClrMapping/>
  </p:clrMapOvr>
</p:sld>
</file>

<file path=ppt/theme/theme1.xml><?xml version="1.0" encoding="utf-8"?>
<a:theme xmlns:a="http://schemas.openxmlformats.org/drawingml/2006/main" name="Office Theme">
  <a:themeElements>
    <a:clrScheme name="RDM Brand">
      <a:dk1>
        <a:srgbClr val="002147"/>
      </a:dk1>
      <a:lt1>
        <a:sysClr val="window" lastClr="FFFFFF"/>
      </a:lt1>
      <a:dk2>
        <a:srgbClr val="BE0F34"/>
      </a:dk2>
      <a:lt2>
        <a:srgbClr val="E4F0EF"/>
      </a:lt2>
      <a:accent1>
        <a:srgbClr val="00AAB4"/>
      </a:accent1>
      <a:accent2>
        <a:srgbClr val="ED9390"/>
      </a:accent2>
      <a:accent3>
        <a:srgbClr val="002147"/>
      </a:accent3>
      <a:accent4>
        <a:srgbClr val="BE0F34"/>
      </a:accent4>
      <a:accent5>
        <a:srgbClr val="E4F0EF"/>
      </a:accent5>
      <a:accent6>
        <a:srgbClr val="FFFFFF"/>
      </a:accent6>
      <a:hlink>
        <a:srgbClr val="002147"/>
      </a:hlink>
      <a:folHlink>
        <a:srgbClr val="00AAB4"/>
      </a:folHlink>
    </a:clrScheme>
    <a:fontScheme name="RDM Roboto">
      <a:majorFont>
        <a:latin typeface="Roboto Medium"/>
        <a:ea typeface=""/>
        <a:cs typeface=""/>
      </a:majorFont>
      <a:minorFont>
        <a:latin typeface="Robot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DM PowerPoint Presentation Template 2025.potx" id="{A24B1F62-7005-4270-B44F-1FE17F719040}" vid="{FE44C80C-588C-41D5-BA1D-8349BD0722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rdm-powerpoint-presentation-template-2025</Template>
  <TotalTime>446</TotalTime>
  <Words>3167</Words>
  <Application>Microsoft Office PowerPoint</Application>
  <PresentationFormat>Widescreen</PresentationFormat>
  <Paragraphs>323</Paragraphs>
  <Slides>28</Slides>
  <Notes>28</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Lato</vt:lpstr>
      <vt:lpstr>Roboto</vt:lpstr>
      <vt:lpstr>Roboto Medium</vt:lpstr>
      <vt:lpstr>Tempus Sans ITC</vt:lpstr>
      <vt:lpstr>Times</vt:lpstr>
      <vt:lpstr>Verdana</vt:lpstr>
      <vt:lpstr>Office Theme</vt:lpstr>
      <vt:lpstr>RDM’s research strategy</vt:lpstr>
      <vt:lpstr>PowerPoint Presentation</vt:lpstr>
      <vt:lpstr>Mentoring A catalyst for self-development</vt:lpstr>
      <vt:lpstr>Careers chug along</vt:lpstr>
      <vt:lpstr>The next few years could bring…</vt:lpstr>
      <vt:lpstr>PowerPoint Presentation</vt:lpstr>
      <vt:lpstr>PowerPoint Presentation</vt:lpstr>
      <vt:lpstr>RDM Mentoring Scheme Overview</vt:lpstr>
      <vt:lpstr>PowerPoint Presentation</vt:lpstr>
      <vt:lpstr>PowerPoint Presentation</vt:lpstr>
      <vt:lpstr>PowerPoint Presentation</vt:lpstr>
      <vt:lpstr>Student Survey - Overview</vt:lpstr>
      <vt:lpstr>Student Survey – Actions</vt:lpstr>
      <vt:lpstr>PowerPoint Presentation</vt:lpstr>
      <vt:lpstr>RDM Staff Engagement Questions</vt:lpstr>
      <vt:lpstr>Highest Scoring Questions in 2025</vt:lpstr>
      <vt:lpstr>Biggest decreases since 2023  </vt:lpstr>
      <vt:lpstr>Identifying actions</vt:lpstr>
      <vt:lpstr>Actions</vt:lpstr>
      <vt:lpstr>Key next steps</vt:lpstr>
      <vt:lpstr>Anti Bullying &amp; Harassment  Emma Engel RDM Head of HR </vt:lpstr>
      <vt:lpstr>Why does bullying and harassment happen?</vt:lpstr>
      <vt:lpstr>What are the impacts of bullying and harassment?</vt:lpstr>
      <vt:lpstr>What can I do if I experience bullying and harassment?</vt:lpstr>
      <vt:lpstr>What should I do if I witness bullying and harassment?</vt:lpstr>
      <vt:lpstr>What should I do if some reports bullying and harassment to me?</vt:lpstr>
      <vt:lpstr>What do we strive for in RDM?</vt:lpstr>
      <vt:lpstr>Sources of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Engel</dc:creator>
  <cp:lastModifiedBy>Jacqueline Pumphrey</cp:lastModifiedBy>
  <cp:revision>19</cp:revision>
  <dcterms:created xsi:type="dcterms:W3CDTF">2025-10-15T14:15:46Z</dcterms:created>
  <dcterms:modified xsi:type="dcterms:W3CDTF">2025-11-03T11:24:49Z</dcterms:modified>
</cp:coreProperties>
</file>