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3" r:id="rId2"/>
    <p:sldId id="299" r:id="rId3"/>
    <p:sldId id="922" r:id="rId4"/>
    <p:sldId id="932" r:id="rId5"/>
    <p:sldId id="942" r:id="rId6"/>
    <p:sldId id="943" r:id="rId7"/>
    <p:sldId id="288" r:id="rId8"/>
    <p:sldId id="281" r:id="rId9"/>
    <p:sldId id="282" r:id="rId10"/>
    <p:sldId id="283" r:id="rId11"/>
    <p:sldId id="284" r:id="rId12"/>
    <p:sldId id="302" r:id="rId13"/>
    <p:sldId id="285" r:id="rId14"/>
    <p:sldId id="286" r:id="rId15"/>
    <p:sldId id="287" r:id="rId16"/>
    <p:sldId id="264" r:id="rId17"/>
    <p:sldId id="291" r:id="rId18"/>
    <p:sldId id="290" r:id="rId19"/>
    <p:sldId id="294" r:id="rId20"/>
    <p:sldId id="295" r:id="rId21"/>
    <p:sldId id="296" r:id="rId22"/>
    <p:sldId id="293" r:id="rId23"/>
    <p:sldId id="297" r:id="rId24"/>
    <p:sldId id="298" r:id="rId25"/>
    <p:sldId id="303" r:id="rId26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Engel" initials="EE" lastIdx="1" clrIdx="0">
    <p:extLst>
      <p:ext uri="{19B8F6BF-5375-455C-9EA6-DF929625EA0E}">
        <p15:presenceInfo xmlns:p15="http://schemas.microsoft.com/office/powerpoint/2012/main" userId="S::mast7324@ox.ac.uk::b3eedb16-3f31-49e8-9f03-80b663399e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65A"/>
    <a:srgbClr val="E0E0E0"/>
    <a:srgbClr val="32559F"/>
    <a:srgbClr val="6E805F"/>
    <a:srgbClr val="90AB69"/>
    <a:srgbClr val="799C5E"/>
    <a:srgbClr val="1C2D6C"/>
    <a:srgbClr val="778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4" autoAdjust="0"/>
    <p:restoredTop sz="87633" autoAdjust="0"/>
  </p:normalViewPr>
  <p:slideViewPr>
    <p:cSldViewPr>
      <p:cViewPr varScale="1">
        <p:scale>
          <a:sx n="64" d="100"/>
          <a:sy n="64" d="100"/>
        </p:scale>
        <p:origin x="60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22"/>
    </p:cViewPr>
  </p:sorterViewPr>
  <p:notesViewPr>
    <p:cSldViewPr>
      <p:cViewPr varScale="1">
        <p:scale>
          <a:sx n="51" d="100"/>
          <a:sy n="51" d="100"/>
        </p:scale>
        <p:origin x="263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oxfordnexus-my.sharepoint.com/personal/rdom0230_ox_ac_uk/Documents/Eleanor's%20One%20Drive%20folder%20;-)/RDM%20divisions/Data%20for%20RDM%20financial%20awareness%20presentation%20at%20Open%20Forum%20Jun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oxfordnexus-my.sharepoint.com/personal/rdom0230_ox_ac_uk/Documents/Eleanor's%20One%20Drive%20folder%20;-)/RDM%20divisions/Data%20for%20RDM%20financial%20awareness%20presentation%20at%20Open%20Forum%20Jun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3939103239148"/>
          <c:y val="0.2175871291545981"/>
          <c:w val="0.61120973471247042"/>
          <c:h val="0.74665207732798666"/>
        </c:manualLayout>
      </c:layout>
      <c:pieChart>
        <c:varyColors val="1"/>
        <c:ser>
          <c:idx val="0"/>
          <c:order val="0"/>
          <c:spPr>
            <a:ln>
              <a:solidFill>
                <a:srgbClr val="18265A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1826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D-4F51-BE8E-7D9070A662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1826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D-4F51-BE8E-7D9070A662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1826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2D-4F51-BE8E-7D9070A662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1826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2D-4F51-BE8E-7D9070A662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rgbClr val="1826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2D-4F51-BE8E-7D9070A662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rgbClr val="1826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2D-4F51-BE8E-7D9070A66281}"/>
              </c:ext>
            </c:extLst>
          </c:dPt>
          <c:dLbls>
            <c:dLbl>
              <c:idx val="0"/>
              <c:layout>
                <c:manualLayout>
                  <c:x val="3.9560799037310287E-3"/>
                  <c:y val="1.0527231104514982E-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01333401467221"/>
                      <c:h val="0.33793337921737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42D-4F51-BE8E-7D9070A66281}"/>
                </c:ext>
              </c:extLst>
            </c:dLbl>
            <c:dLbl>
              <c:idx val="1"/>
              <c:layout>
                <c:manualLayout>
                  <c:x val="5.0417581642206701E-2"/>
                  <c:y val="-9.3863155506323723E-2"/>
                </c:manualLayout>
              </c:layout>
              <c:tx>
                <c:rich>
                  <a:bodyPr/>
                  <a:lstStyle/>
                  <a:p>
                    <a:fld id="{6A65C57D-91A8-4572-9564-252C999D991A}" type="CATEGORYNAME">
                      <a:rPr lang="en-GB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39507955937193"/>
                      <c:h val="0.361292887149977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2D-4F51-BE8E-7D9070A662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8265A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Sheet1!$K$22:$K$27</c:f>
              <c:strCache>
                <c:ptCount val="6"/>
                <c:pt idx="0">
                  <c:v>JRAM (£11m, of which £8m is research income from REF and QR)</c:v>
                </c:pt>
                <c:pt idx="1">
                  <c:v>Research (£47m, of which £8m is overhead income)</c:v>
                </c:pt>
                <c:pt idx="2">
                  <c:v>Small Research Facilities (£3m)</c:v>
                </c:pt>
                <c:pt idx="3">
                  <c:v>Trust funds (£2m)</c:v>
                </c:pt>
                <c:pt idx="4">
                  <c:v>Student fees (£2m)</c:v>
                </c:pt>
                <c:pt idx="5">
                  <c:v>Other sources (£3m)</c:v>
                </c:pt>
              </c:strCache>
            </c:strRef>
          </c:cat>
          <c:val>
            <c:numRef>
              <c:f>Sheet1!$L$22:$L$27</c:f>
              <c:numCache>
                <c:formatCode>#,##0;\(#,##0\);\-</c:formatCode>
                <c:ptCount val="6"/>
                <c:pt idx="0">
                  <c:v>11145.217260000001</c:v>
                </c:pt>
                <c:pt idx="1">
                  <c:v>46858.648619999993</c:v>
                </c:pt>
                <c:pt idx="2">
                  <c:v>3315.4468699999993</c:v>
                </c:pt>
                <c:pt idx="3">
                  <c:v>2336.0956900000001</c:v>
                </c:pt>
                <c:pt idx="4">
                  <c:v>2223.6914500000003</c:v>
                </c:pt>
                <c:pt idx="5">
                  <c:v>3055.9729300000004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2D-4F51-BE8E-7D9070A66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1-467C-B0CC-AA7FBAEEB1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21-467C-B0CC-AA7FBAEEB1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21-467C-B0CC-AA7FBAEEB1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21-467C-B0CC-AA7FBAEEB1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21-467C-B0CC-AA7FBAEEB11D}"/>
              </c:ext>
            </c:extLst>
          </c:dPt>
          <c:dLbls>
            <c:dLbl>
              <c:idx val="0"/>
              <c:layout>
                <c:manualLayout>
                  <c:x val="-0.25224005809645417"/>
                  <c:y val="-4.48066640470401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1-467C-B0CC-AA7FBAEEB1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C0F7CF-60C8-43EB-935A-B0B853BBE4D6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21-467C-B0CC-AA7FBAEEB11D}"/>
                </c:ext>
              </c:extLst>
            </c:dLbl>
            <c:dLbl>
              <c:idx val="2"/>
              <c:layout>
                <c:manualLayout>
                  <c:x val="-4.0676253208752301E-3"/>
                  <c:y val="0.1165830316269074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21-467C-B0CC-AA7FBAEEB11D}"/>
                </c:ext>
              </c:extLst>
            </c:dLbl>
            <c:dLbl>
              <c:idx val="3"/>
              <c:layout>
                <c:manualLayout>
                  <c:x val="-6.9603530001298708E-3"/>
                  <c:y val="-8.2798910365013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18265A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46401166229535"/>
                      <c:h val="0.212891435633433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B21-467C-B0CC-AA7FBAEEB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8265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Sheet1!$K$46:$K$50</c:f>
              <c:strCache>
                <c:ptCount val="5"/>
                <c:pt idx="0">
                  <c:v>Payroll (£34m)</c:v>
                </c:pt>
                <c:pt idx="1">
                  <c:v>Research consumables (£16m)</c:v>
                </c:pt>
                <c:pt idx="2">
                  <c:v>Premises and equipment (£9m)</c:v>
                </c:pt>
                <c:pt idx="3">
                  <c:v>Infrastructure charges due to MSD and University (£8m)</c:v>
                </c:pt>
                <c:pt idx="4">
                  <c:v>Other costs (£1m)</c:v>
                </c:pt>
              </c:strCache>
            </c:strRef>
          </c:cat>
          <c:val>
            <c:numRef>
              <c:f>Sheet1!$L$46:$L$50</c:f>
              <c:numCache>
                <c:formatCode>#,##0;\(#,##0\);\-</c:formatCode>
                <c:ptCount val="5"/>
                <c:pt idx="0">
                  <c:v>34414.193790000005</c:v>
                </c:pt>
                <c:pt idx="1">
                  <c:v>16400.622640000001</c:v>
                </c:pt>
                <c:pt idx="2">
                  <c:v>8672.0163100000009</c:v>
                </c:pt>
                <c:pt idx="3">
                  <c:v>8329.8148799999999</c:v>
                </c:pt>
                <c:pt idx="4">
                  <c:v>993.76172999999881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21-467C-B0CC-AA7FBAEEB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73B35F-B647-47D5-A00E-FEFF90342C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DEFC1-A79E-4BD7-9027-A427B8F06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5AA6159-D6AB-4745-BB22-8D25B6FB8F8B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7E5B7-05CE-4734-BD7E-D7985AA0D5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091AF-9DB5-462D-8AF7-D71EBA326D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CA8D16-CB92-483B-825A-5EFD11065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2F50B3E-E42B-42E8-B32C-B208EF61D6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664227D-2062-40AA-9241-0590D13864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C751E74-7110-4E59-917E-E3F97086E4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51B8161-1559-48E4-B41E-5954EC1821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9B34A42-FAA2-43A7-9C61-4144F09D8A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8937C83-A92D-4460-AB5B-4D8C840E9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81806-A7B2-4C2E-B639-E62D71A178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7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0FA1001-650B-43A4-A72F-608E935C3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5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0867AE7-C522-45F4-963A-605D07788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7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7BEA987-93C1-4FC6-B34F-6FB1FFCB6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4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50F3A5-B093-430E-9B1E-D874BBCF4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09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828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895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F47CD61-1F49-4170-923E-F8BEFBCDE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50CD56E-573A-46FE-8439-BBBC08839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612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B6C2FF7-FE4D-4E7A-BA56-5790D8B51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53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123DB82-3E3D-48F2-BD8F-958B616A9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3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2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222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926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D23FEED-AA76-437B-864D-1BB17C61B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67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447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032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0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655CE-EC92-4748-9E6A-81E7076E50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05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67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20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7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93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7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1806-A7B2-4C2E-B639-E62D71A1782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DB46450-370A-4D3D-B332-007DEF970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8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AAC2BB-2E75-43E5-BDBC-F11D327D3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CB83D-9EF0-41A9-9DDD-631A38DD5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D859D1-7786-4A15-AFF4-5DDEE1B45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983E4-A076-44EE-AB34-DA2DA0A38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560409-481D-4BF4-8300-6C1FE735C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E5686A-E765-4E79-BC89-2CF6AAC11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2B637D-0423-440F-95DB-FDD1267F8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36623-008F-4D07-B2DF-E196AFF12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91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A1EF4-83D6-4388-B452-21D6E840F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05399-7B71-46EF-B4AA-FD38107DF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A7C04F-1A34-43CE-B5FB-9F68B3645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12346-390A-405C-B0B3-716AADE9F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27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677CB5-1289-4C0A-8447-5275C3F56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A74A96-4159-47D0-BAC6-039922D5E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E73C1A-5B75-44E6-B0B0-8723666E9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18791-B00C-4083-9E79-4B3F3E6D7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6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26327-473E-4B6A-86D4-E5ACEB96E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6C83B-D8AA-40ED-8D10-0F8EE3D9D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657AC6-1524-4D55-94A4-778F191BE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C5DFE-D4FA-4AE6-948E-5862D81F2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1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9B119-E548-4AE9-AC7C-4817D923B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F9EFE-250C-474B-B911-6D8AC64E7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16068-8429-416B-BB39-907A32C96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02E55-5548-4E97-B4DF-A6D367036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49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489FDB-0239-4FCA-96FE-5A52CCD8C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10B038-E3A0-4E21-8D3D-A3E315DE8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0BE60F-ADB6-40B0-ACAB-C4555D640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93293-B338-4901-A445-64E16FA5B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09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1CD599-381C-48E2-856C-50166C079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9327D2-F461-4831-8C12-03D8DBE2F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887A46-CB15-4C52-9C84-F80C7E77B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9E545-79DD-4774-A912-ACBB00829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98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71476F-0966-4E88-A2FD-C424A229D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BCFBAD-0A1F-4A87-8C4F-E45080B31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B9C5F1-6E97-4EA5-A7E4-B339C710E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6676F-1A05-46FA-BF61-9E9AC04B0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FEAF2-898A-4D16-BCA3-1839C5502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3FC43-E18F-41FA-86FC-E43ACAD7C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3DA6E-DE4E-4EF0-BB4A-B4077C225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63CA3-CA85-4111-9B7E-2F9CC965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7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924AF-02A2-47ED-8FEA-8810E67F4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D128C-8FAE-439A-8D43-6C9708624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87A51-6497-486E-852F-BE6EAED69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66F25-1F36-486C-8C97-750B1CFA3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8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33047F-BE4F-4817-BADC-A02105605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888FA3-DE1A-4937-8DAC-1E04E45B9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2296A7-80ED-4DDB-95AB-EC31E50CD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9B1F0A-4FCC-4BF2-BB80-854A01904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0A06BC-6EE6-40E6-8EAB-4632A55D12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055D10-10DB-49A6-9A9B-1606C63062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dm.ox.ac.uk/intranet/career-development/development-and-training/professional-development-annual-allowanc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aff.admin.ox.ac.uk/how-guide-employee-self-service-record-professional-development#collapse507106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sy.ox.ac.uk/" TargetMode="External"/><Relationship Id="rId13" Type="http://schemas.openxmlformats.org/officeDocument/2006/relationships/hyperlink" Target="https://www.careers.ox.ac.uk/advice-appointments/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pod.admin.ox.ac.uk/learning-on-demand" TargetMode="External"/><Relationship Id="rId12" Type="http://schemas.openxmlformats.org/officeDocument/2006/relationships/hyperlink" Target="https://pod.admin.ox.ac.uk/professional-services-mentoring-schem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dm.ox.ac.uk/intranet/career-development/careers-resources-for-researchers/developing-your-career-path" TargetMode="External"/><Relationship Id="rId11" Type="http://schemas.openxmlformats.org/officeDocument/2006/relationships/hyperlink" Target="https://www.rdm.ox.ac.uk/intranet/career-development/mentoring" TargetMode="External"/><Relationship Id="rId5" Type="http://schemas.openxmlformats.org/officeDocument/2006/relationships/hyperlink" Target="https://www.careers.ox.ac.uk/generating-career-ideas" TargetMode="External"/><Relationship Id="rId10" Type="http://schemas.openxmlformats.org/officeDocument/2006/relationships/hyperlink" Target="https://pod.admin.ox.ac.uk/coaching" TargetMode="External"/><Relationship Id="rId4" Type="http://schemas.openxmlformats.org/officeDocument/2006/relationships/hyperlink" Target="https://www.careers.ox.ac.uk/career-weaver/" TargetMode="External"/><Relationship Id="rId9" Type="http://schemas.openxmlformats.org/officeDocument/2006/relationships/hyperlink" Target="https://pod.admin.ox.ac.uk/staff-development/toolki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85269-A0CF-42E9-A4FC-BF28870CF4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-387424"/>
            <a:ext cx="12192000" cy="7245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13C61-6D13-46B9-B793-3DF4A732E8F8}"/>
              </a:ext>
            </a:extLst>
          </p:cNvPr>
          <p:cNvSpPr/>
          <p:nvPr/>
        </p:nvSpPr>
        <p:spPr bwMode="auto">
          <a:xfrm>
            <a:off x="4079776" y="4077072"/>
            <a:ext cx="8112224" cy="27809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816" y="4293096"/>
            <a:ext cx="7560332" cy="248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 b="1" dirty="0">
                <a:solidFill>
                  <a:srgbClr val="1C2D6C"/>
                </a:solidFill>
                <a:latin typeface="Verdana" panose="020B0604030504040204" pitchFamily="34" charset="0"/>
              </a:rPr>
              <a:t>RDM Open Forum</a:t>
            </a:r>
            <a:endParaRPr lang="en-US" altLang="en-US" sz="2800" dirty="0">
              <a:solidFill>
                <a:srgbClr val="1C2D6C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sz="2000" i="1" dirty="0">
                <a:latin typeface="Verdana" panose="020B0604030504040204" pitchFamily="34" charset="0"/>
                <a:ea typeface="Verdana" panose="020B0604030504040204" pitchFamily="34" charset="0"/>
              </a:rPr>
              <a:t>2 June 2025, 12.00-1.30pm, WIMM Seminar Room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For all staff and students in RDM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Hear from senior managers about new initiatives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Ask questions online or in person</a:t>
            </a:r>
          </a:p>
        </p:txBody>
      </p:sp>
    </p:spTree>
    <p:extLst>
      <p:ext uri="{BB962C8B-B14F-4D97-AF65-F5344CB8AC3E}">
        <p14:creationId xmlns:p14="http://schemas.microsoft.com/office/powerpoint/2010/main" val="278844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How do we bring in research income?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F47F9-C289-4D3D-895D-2E1223ABC59B}"/>
              </a:ext>
            </a:extLst>
          </p:cNvPr>
          <p:cNvSpPr txBox="1"/>
          <p:nvPr/>
        </p:nvSpPr>
        <p:spPr>
          <a:xfrm>
            <a:off x="263352" y="1124744"/>
            <a:ext cx="11593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2023/2024 research income in RDM: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£47m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research income from external grant funders including £8m contribution to overheads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£11m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JRAM income from: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REF funding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Charity QR (19%) and business QR (20%)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 small amount of teaching income</a:t>
            </a:r>
          </a:p>
        </p:txBody>
      </p:sp>
    </p:spTree>
    <p:extLst>
      <p:ext uri="{BB962C8B-B14F-4D97-AF65-F5344CB8AC3E}">
        <p14:creationId xmlns:p14="http://schemas.microsoft.com/office/powerpoint/2010/main" val="6102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9145016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Costs RDM pays to MSD &amp; University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0A51F92-7D05-4D5B-B201-A0DAFAFF49AA}"/>
              </a:ext>
            </a:extLst>
          </p:cNvPr>
          <p:cNvGrpSpPr/>
          <p:nvPr/>
        </p:nvGrpSpPr>
        <p:grpSpPr>
          <a:xfrm>
            <a:off x="7974559" y="1214864"/>
            <a:ext cx="3956464" cy="1547035"/>
            <a:chOff x="7262400" y="910267"/>
            <a:chExt cx="4736541" cy="133084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FAC3F6-C379-486D-B65C-1DA2443D665C}"/>
                </a:ext>
              </a:extLst>
            </p:cNvPr>
            <p:cNvSpPr/>
            <p:nvPr/>
          </p:nvSpPr>
          <p:spPr bwMode="auto">
            <a:xfrm>
              <a:off x="7262400" y="910267"/>
              <a:ext cx="4736541" cy="133084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E53107-7E49-4A8E-B79A-9C6DDCED7808}"/>
                </a:ext>
              </a:extLst>
            </p:cNvPr>
            <p:cNvSpPr txBox="1"/>
            <p:nvPr/>
          </p:nvSpPr>
          <p:spPr>
            <a:xfrm>
              <a:off x="7579121" y="1084900"/>
              <a:ext cx="4259648" cy="834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Cross-RDM support </a:t>
              </a:r>
            </a:p>
            <a:p>
              <a:pPr>
                <a:spcAft>
                  <a:spcPts val="600"/>
                </a:spcAft>
              </a:pPr>
              <a:endParaRPr lang="en-GB" sz="16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£1.5m in 23/24</a:t>
              </a:r>
            </a:p>
          </p:txBody>
        </p:sp>
      </p:grp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544C676-56DE-4EA9-B91B-0B76168765B7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784042" y="2701879"/>
            <a:ext cx="1100368" cy="942814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4564FC11-9B9C-4CA0-803F-2CA98B8A5CDA}"/>
              </a:ext>
            </a:extLst>
          </p:cNvPr>
          <p:cNvCxnSpPr>
            <a:cxnSpLocks/>
            <a:stCxn id="5" idx="4"/>
          </p:cNvCxnSpPr>
          <p:nvPr/>
        </p:nvCxnSpPr>
        <p:spPr bwMode="auto">
          <a:xfrm rot="5400000">
            <a:off x="1694351" y="2821315"/>
            <a:ext cx="961572" cy="84273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951BDC3D-EA65-4DDD-8834-9ECEABB8A1DE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1864" y="1988381"/>
            <a:ext cx="3201736" cy="22304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D1E347CD-AA8E-44A7-B317-129CCCD61D31}"/>
              </a:ext>
            </a:extLst>
          </p:cNvPr>
          <p:cNvCxnSpPr>
            <a:cxnSpLocks/>
          </p:cNvCxnSpPr>
          <p:nvPr/>
        </p:nvCxnSpPr>
        <p:spPr bwMode="auto">
          <a:xfrm>
            <a:off x="4610929" y="2297920"/>
            <a:ext cx="3645311" cy="1396272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C35AB2-DB43-47DE-98DD-E210259DE57D}"/>
              </a:ext>
            </a:extLst>
          </p:cNvPr>
          <p:cNvGrpSpPr/>
          <p:nvPr/>
        </p:nvGrpSpPr>
        <p:grpSpPr>
          <a:xfrm>
            <a:off x="331654" y="3732095"/>
            <a:ext cx="3495382" cy="2147141"/>
            <a:chOff x="309393" y="4003711"/>
            <a:chExt cx="3495382" cy="214714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BB655CA-8D66-4DCF-9566-719DE25F8233}"/>
                </a:ext>
              </a:extLst>
            </p:cNvPr>
            <p:cNvSpPr/>
            <p:nvPr/>
          </p:nvSpPr>
          <p:spPr bwMode="auto">
            <a:xfrm>
              <a:off x="309393" y="4003711"/>
              <a:ext cx="3495382" cy="2147141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38A0DB-77EB-4121-AD12-5D9DC60F7B07}"/>
                </a:ext>
              </a:extLst>
            </p:cNvPr>
            <p:cNvSpPr txBox="1"/>
            <p:nvPr/>
          </p:nvSpPr>
          <p:spPr>
            <a:xfrm>
              <a:off x="544646" y="4098755"/>
              <a:ext cx="3215207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b="1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University</a:t>
              </a:r>
            </a:p>
            <a:p>
              <a:pPr>
                <a:spcAft>
                  <a:spcPts val="600"/>
                </a:spcAft>
              </a:pPr>
              <a:endParaRPr lang="en-GB" sz="20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Infrastructure charges driven by use, £5.9m in 23/24</a:t>
              </a:r>
            </a:p>
            <a:p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882E214-2EB2-442E-9F64-BC79FB212267}"/>
              </a:ext>
            </a:extLst>
          </p:cNvPr>
          <p:cNvSpPr/>
          <p:nvPr/>
        </p:nvSpPr>
        <p:spPr bwMode="auto">
          <a:xfrm>
            <a:off x="321147" y="1022674"/>
            <a:ext cx="4550717" cy="17392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BFED6-DB67-464B-8564-410A523713FC}"/>
              </a:ext>
            </a:extLst>
          </p:cNvPr>
          <p:cNvSpPr txBox="1"/>
          <p:nvPr/>
        </p:nvSpPr>
        <p:spPr>
          <a:xfrm>
            <a:off x="339029" y="1507307"/>
            <a:ext cx="4532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 well as payroll, premises, equipment, research consumables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7BC070-A400-49B4-A4EE-7ACCE0A99922}"/>
              </a:ext>
            </a:extLst>
          </p:cNvPr>
          <p:cNvGrpSpPr/>
          <p:nvPr/>
        </p:nvGrpSpPr>
        <p:grpSpPr>
          <a:xfrm>
            <a:off x="4055138" y="3723470"/>
            <a:ext cx="3575720" cy="2323713"/>
            <a:chOff x="4160498" y="3971932"/>
            <a:chExt cx="3575720" cy="23237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390981B-3AB2-4237-9045-B5D18E3A4732}"/>
                </a:ext>
              </a:extLst>
            </p:cNvPr>
            <p:cNvSpPr/>
            <p:nvPr/>
          </p:nvSpPr>
          <p:spPr bwMode="auto">
            <a:xfrm>
              <a:off x="4160498" y="3971932"/>
              <a:ext cx="3575720" cy="232371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D9CDAC-C44D-4ED6-BA1A-657F546558EB}"/>
                </a:ext>
              </a:extLst>
            </p:cNvPr>
            <p:cNvSpPr txBox="1"/>
            <p:nvPr/>
          </p:nvSpPr>
          <p:spPr>
            <a:xfrm>
              <a:off x="4294441" y="4023532"/>
              <a:ext cx="330783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b="1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MSD Office</a:t>
              </a:r>
            </a:p>
            <a:p>
              <a:pPr>
                <a:spcAft>
                  <a:spcPts val="600"/>
                </a:spcAft>
              </a:pPr>
              <a:endParaRPr lang="en-GB" sz="20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Charges driven by departmental income, £1.2m in 23/24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410A1E-6039-43DA-97C7-BCFFB05A9386}"/>
              </a:ext>
            </a:extLst>
          </p:cNvPr>
          <p:cNvGrpSpPr/>
          <p:nvPr/>
        </p:nvGrpSpPr>
        <p:grpSpPr>
          <a:xfrm>
            <a:off x="7867566" y="3723471"/>
            <a:ext cx="3956464" cy="2081794"/>
            <a:chOff x="7903883" y="3767698"/>
            <a:chExt cx="3956464" cy="214714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6551FBB-BDE5-4472-BB6A-973F45C6EE88}"/>
                </a:ext>
              </a:extLst>
            </p:cNvPr>
            <p:cNvSpPr/>
            <p:nvPr/>
          </p:nvSpPr>
          <p:spPr bwMode="auto">
            <a:xfrm>
              <a:off x="7903883" y="3767698"/>
              <a:ext cx="3956464" cy="214714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BDDD8-DED2-402F-AEE9-8408C491D9EE}"/>
                </a:ext>
              </a:extLst>
            </p:cNvPr>
            <p:cNvSpPr txBox="1"/>
            <p:nvPr/>
          </p:nvSpPr>
          <p:spPr>
            <a:xfrm>
              <a:off x="8050980" y="3836516"/>
              <a:ext cx="3662619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b="1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MSD inter-departmental transfers</a:t>
              </a:r>
            </a:p>
            <a:p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Charges levied on surplus-making depts to cover deficits made by other MSD depts and BMS, £1.3m in 23/24</a:t>
              </a:r>
              <a:endParaRPr lang="en-GB" sz="1600" dirty="0">
                <a:solidFill>
                  <a:srgbClr val="18265A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73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7128792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sz="2800" b="1" dirty="0">
                <a:solidFill>
                  <a:srgbClr val="1C2D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Benefits of support RDM pays for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0A51F92-7D05-4D5B-B201-A0DAFAFF49AA}"/>
              </a:ext>
            </a:extLst>
          </p:cNvPr>
          <p:cNvGrpSpPr/>
          <p:nvPr/>
        </p:nvGrpSpPr>
        <p:grpSpPr>
          <a:xfrm>
            <a:off x="8065292" y="1624548"/>
            <a:ext cx="4024394" cy="4406520"/>
            <a:chOff x="7134312" y="252164"/>
            <a:chExt cx="4736541" cy="314308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FAC3F6-C379-486D-B65C-1DA2443D665C}"/>
                </a:ext>
              </a:extLst>
            </p:cNvPr>
            <p:cNvSpPr/>
            <p:nvPr/>
          </p:nvSpPr>
          <p:spPr bwMode="auto">
            <a:xfrm>
              <a:off x="7134312" y="252164"/>
              <a:ext cx="4736541" cy="264746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E53107-7E49-4A8E-B79A-9C6DDCED7808}"/>
                </a:ext>
              </a:extLst>
            </p:cNvPr>
            <p:cNvSpPr txBox="1"/>
            <p:nvPr/>
          </p:nvSpPr>
          <p:spPr>
            <a:xfrm>
              <a:off x="7380966" y="325391"/>
              <a:ext cx="4293986" cy="306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Cross-departmental support</a:t>
              </a:r>
            </a:p>
            <a:p>
              <a:endParaRPr lang="en-GB" sz="20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Cross-cutting research themes (from reserves, limited access governed by MSD &amp; University)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Graduate scholars’ stipends and fees, supervision fees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RDM Strategic support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Training and development events e.g. RDM Day</a:t>
              </a:r>
              <a:endParaRPr lang="en-GB" sz="1600" dirty="0">
                <a:solidFill>
                  <a:srgbClr val="18265A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RDM website</a:t>
              </a:r>
            </a:p>
          </p:txBody>
        </p:sp>
      </p:grp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544C676-56DE-4EA9-B91B-0B76168765B7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154285" y="3714673"/>
            <a:ext cx="2045630" cy="1190481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4564FC11-9B9C-4CA0-803F-2CA98B8A5CD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749732" y="4557938"/>
            <a:ext cx="1282077" cy="135360"/>
          </a:xfrm>
          <a:prstGeom prst="curvedConnector3">
            <a:avLst>
              <a:gd name="adj1" fmla="val 18534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951BDC3D-EA65-4DDD-8834-9ECEABB8A1DE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7717908" y="5332729"/>
            <a:ext cx="2226269" cy="43101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D1E347CD-AA8E-44A7-B317-129CCCD61D31}"/>
              </a:ext>
            </a:extLst>
          </p:cNvPr>
          <p:cNvCxnSpPr>
            <a:cxnSpLocks/>
          </p:cNvCxnSpPr>
          <p:nvPr/>
        </p:nvCxnSpPr>
        <p:spPr bwMode="auto">
          <a:xfrm>
            <a:off x="3685177" y="5012224"/>
            <a:ext cx="774965" cy="698136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C35AB2-DB43-47DE-98DD-E210259DE57D}"/>
              </a:ext>
            </a:extLst>
          </p:cNvPr>
          <p:cNvGrpSpPr/>
          <p:nvPr/>
        </p:nvGrpSpPr>
        <p:grpSpPr>
          <a:xfrm>
            <a:off x="199154" y="909141"/>
            <a:ext cx="3495382" cy="2604955"/>
            <a:chOff x="309393" y="4003711"/>
            <a:chExt cx="3495382" cy="260495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BB655CA-8D66-4DCF-9566-719DE25F8233}"/>
                </a:ext>
              </a:extLst>
            </p:cNvPr>
            <p:cNvSpPr/>
            <p:nvPr/>
          </p:nvSpPr>
          <p:spPr bwMode="auto">
            <a:xfrm>
              <a:off x="309393" y="4003711"/>
              <a:ext cx="3495382" cy="2519859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38A0DB-77EB-4121-AD12-5D9DC60F7B07}"/>
                </a:ext>
              </a:extLst>
            </p:cNvPr>
            <p:cNvSpPr txBox="1"/>
            <p:nvPr/>
          </p:nvSpPr>
          <p:spPr>
            <a:xfrm>
              <a:off x="475523" y="4038732"/>
              <a:ext cx="3215207" cy="256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b="1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University</a:t>
              </a:r>
              <a:endPara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Research Services, HR, IT, Legal Services, Estates, Development Office, central Finance, Academic Administrative Division, GLAM (libraries, gardens, libraries museums)</a:t>
              </a:r>
            </a:p>
            <a:p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882E214-2EB2-442E-9F64-BC79FB212267}"/>
              </a:ext>
            </a:extLst>
          </p:cNvPr>
          <p:cNvSpPr/>
          <p:nvPr/>
        </p:nvSpPr>
        <p:spPr bwMode="auto">
          <a:xfrm>
            <a:off x="3862819" y="4990782"/>
            <a:ext cx="4550717" cy="17392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BFED6-DB67-464B-8564-410A523713FC}"/>
              </a:ext>
            </a:extLst>
          </p:cNvPr>
          <p:cNvSpPr txBox="1"/>
          <p:nvPr/>
        </p:nvSpPr>
        <p:spPr>
          <a:xfrm>
            <a:off x="3836489" y="5469584"/>
            <a:ext cx="453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RDM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7BC070-A400-49B4-A4EE-7ACCE0A99922}"/>
              </a:ext>
            </a:extLst>
          </p:cNvPr>
          <p:cNvGrpSpPr/>
          <p:nvPr/>
        </p:nvGrpSpPr>
        <p:grpSpPr>
          <a:xfrm>
            <a:off x="102314" y="3527397"/>
            <a:ext cx="3608957" cy="2925939"/>
            <a:chOff x="4160498" y="3971932"/>
            <a:chExt cx="3608957" cy="23237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390981B-3AB2-4237-9045-B5D18E3A4732}"/>
                </a:ext>
              </a:extLst>
            </p:cNvPr>
            <p:cNvSpPr/>
            <p:nvPr/>
          </p:nvSpPr>
          <p:spPr bwMode="auto">
            <a:xfrm>
              <a:off x="4160498" y="3971932"/>
              <a:ext cx="3575720" cy="232371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D9CDAC-C44D-4ED6-BA1A-657F546558EB}"/>
                </a:ext>
              </a:extLst>
            </p:cNvPr>
            <p:cNvSpPr txBox="1"/>
            <p:nvPr/>
          </p:nvSpPr>
          <p:spPr>
            <a:xfrm>
              <a:off x="4461621" y="4080561"/>
              <a:ext cx="3307834" cy="194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b="1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MSD Office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Leadership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Relationships with major partners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Research support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Funding schemes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School of Medicine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Medical Sciences Teaching Centre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410A1E-6039-43DA-97C7-BCFFB05A9386}"/>
              </a:ext>
            </a:extLst>
          </p:cNvPr>
          <p:cNvGrpSpPr/>
          <p:nvPr/>
        </p:nvGrpSpPr>
        <p:grpSpPr>
          <a:xfrm>
            <a:off x="3991177" y="1406431"/>
            <a:ext cx="3956464" cy="2854022"/>
            <a:chOff x="3558416" y="4147063"/>
            <a:chExt cx="3956464" cy="23756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6551FBB-BDE5-4472-BB6A-973F45C6EE88}"/>
                </a:ext>
              </a:extLst>
            </p:cNvPr>
            <p:cNvSpPr/>
            <p:nvPr/>
          </p:nvSpPr>
          <p:spPr bwMode="auto">
            <a:xfrm>
              <a:off x="3558416" y="4147063"/>
              <a:ext cx="3956464" cy="214714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BDDD8-DED2-402F-AEE9-8408C491D9EE}"/>
                </a:ext>
              </a:extLst>
            </p:cNvPr>
            <p:cNvSpPr txBox="1"/>
            <p:nvPr/>
          </p:nvSpPr>
          <p:spPr>
            <a:xfrm>
              <a:off x="3731313" y="4300625"/>
              <a:ext cx="3662619" cy="222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b="1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MSD inter-departmental transfers</a:t>
              </a:r>
            </a:p>
            <a:p>
              <a:pPr>
                <a:spcAft>
                  <a:spcPts val="600"/>
                </a:spcAft>
              </a:pPr>
              <a:endParaRPr lang="en-GB" sz="20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r>
                <a:rPr lang="en-GB" sz="16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Deficits covered by surplus- making departments (RDM expected to benefit from this in 24/25 &amp; 25/26)</a:t>
              </a:r>
              <a:endParaRPr lang="en-GB" sz="1600" dirty="0">
                <a:solidFill>
                  <a:srgbClr val="18265A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55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RDM financial outlook is a call to action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719FF4-B2A2-4BD5-B584-A8A8C98BF6C7}"/>
              </a:ext>
            </a:extLst>
          </p:cNvPr>
          <p:cNvSpPr txBox="1"/>
          <p:nvPr/>
        </p:nvSpPr>
        <p:spPr>
          <a:xfrm>
            <a:off x="263352" y="1124744"/>
            <a:ext cx="5400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Increased income from completed AMIIC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cath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 lab refurbishment after a year’s closure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Increasing financial challenges e.g. inflation in salary costs and utilities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Changes to major, longstanding funding support with ending of two MRC Units in the WIMM in 2027 &amp; 2028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Reducing charity and business QR % rates which top up charity &amp; industry grant funding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Very limited access to historic reserves, largely now lost following major changes to university budget method since 2023-24 (‘Finance White Paper’)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Context within MSD, the wider University and HE sector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D2605-783F-4C1B-A6DB-CA788730D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1171843"/>
            <a:ext cx="6270529" cy="47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99" y="248826"/>
            <a:ext cx="12075601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The call to action for us 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719FF4-B2A2-4BD5-B584-A8A8C98BF6C7}"/>
              </a:ext>
            </a:extLst>
          </p:cNvPr>
          <p:cNvSpPr txBox="1"/>
          <p:nvPr/>
        </p:nvSpPr>
        <p:spPr>
          <a:xfrm>
            <a:off x="263352" y="1124744"/>
            <a:ext cx="111612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Diversify our funding portfolio, mainly through increasing applications for industry (120% FEC)  and UKRI grants (80% FEC) bringing in higher overhead rates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Increase work with the Development &amp; Alumni Engagement Office (DAE) to seek more philanthropic support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Ensure that overhead bearing grants are being spent – we don’t get the overheads until we spend on the items in the grant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Create robust business plans for new investment, &amp; realistic, clear financial modelling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Use our space efficiently and cost-effectively, so we work in space in better condition &amp; in the right place for the science</a:t>
            </a:r>
          </a:p>
        </p:txBody>
      </p:sp>
    </p:spTree>
    <p:extLst>
      <p:ext uri="{BB962C8B-B14F-4D97-AF65-F5344CB8AC3E}">
        <p14:creationId xmlns:p14="http://schemas.microsoft.com/office/powerpoint/2010/main" val="262287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345593"/>
            <a:ext cx="12075601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Any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719FF4-B2A2-4BD5-B584-A8A8C98BF6C7}"/>
              </a:ext>
            </a:extLst>
          </p:cNvPr>
          <p:cNvSpPr txBox="1"/>
          <p:nvPr/>
        </p:nvSpPr>
        <p:spPr>
          <a:xfrm>
            <a:off x="263352" y="1124744"/>
            <a:ext cx="111612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Is there more you’d like to know about RDM’s finances? Contact us: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5BD5C8B-75DB-49AC-9A6F-F764CE57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660" y="1888536"/>
            <a:ext cx="3186699" cy="31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28CB7-3E6B-419E-992C-6B5407FFDCFF}"/>
              </a:ext>
            </a:extLst>
          </p:cNvPr>
          <p:cNvSpPr txBox="1"/>
          <p:nvPr/>
        </p:nvSpPr>
        <p:spPr>
          <a:xfrm>
            <a:off x="299634" y="5229200"/>
            <a:ext cx="392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</a:rPr>
              <a:t>Eleanor Cameron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RDM Finance Manager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eleanor.cameron@rdm.ox.ac.uk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58305-1A0C-4DA6-8BFE-E6778646550F}"/>
              </a:ext>
            </a:extLst>
          </p:cNvPr>
          <p:cNvSpPr txBox="1"/>
          <p:nvPr/>
        </p:nvSpPr>
        <p:spPr>
          <a:xfrm>
            <a:off x="4592660" y="5203398"/>
            <a:ext cx="51757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</a:rPr>
              <a:t>Jane Sherwood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RDM Head of Administration and Finance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jane.sherwood@rdm.ox.ac.uk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2D743-A689-42D1-B2C1-845D66CA33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4" y="1888536"/>
            <a:ext cx="3186699" cy="318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064E80-3562-4114-A9E0-AA50F5A23E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31736"/>
            <a:ext cx="12192000" cy="81271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E78A67-E121-4A8B-A7AC-FE8CA2C35A4E}"/>
              </a:ext>
            </a:extLst>
          </p:cNvPr>
          <p:cNvSpPr/>
          <p:nvPr/>
        </p:nvSpPr>
        <p:spPr bwMode="auto">
          <a:xfrm>
            <a:off x="0" y="4365104"/>
            <a:ext cx="12192000" cy="2492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26" y="4678912"/>
            <a:ext cx="6418237" cy="11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3600" b="1" dirty="0">
                <a:solidFill>
                  <a:srgbClr val="1C2D6C"/>
                </a:solidFill>
                <a:latin typeface="Verdana" panose="020B0604030504040204" pitchFamily="34" charset="0"/>
              </a:rPr>
              <a:t>Continuous Professional Development (CPD)</a:t>
            </a:r>
            <a:endParaRPr lang="en-US" altLang="en-US" sz="3600" dirty="0">
              <a:solidFill>
                <a:srgbClr val="1C2D6C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7B475-C591-4FCC-85F8-AD93E9FD3A43}"/>
              </a:ext>
            </a:extLst>
          </p:cNvPr>
          <p:cNvSpPr txBox="1"/>
          <p:nvPr/>
        </p:nvSpPr>
        <p:spPr>
          <a:xfrm>
            <a:off x="253826" y="5966896"/>
            <a:ext cx="728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Emma Engel, Head of HR</a:t>
            </a:r>
            <a:endParaRPr lang="en-GB" sz="1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8408" y="5698249"/>
            <a:ext cx="2169765" cy="8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7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11E6076-517C-41C1-84B6-4FFEBEF5A47F}"/>
              </a:ext>
            </a:extLst>
          </p:cNvPr>
          <p:cNvGrpSpPr/>
          <p:nvPr/>
        </p:nvGrpSpPr>
        <p:grpSpPr>
          <a:xfrm>
            <a:off x="3071664" y="1196752"/>
            <a:ext cx="5904656" cy="3168352"/>
            <a:chOff x="2783632" y="1628800"/>
            <a:chExt cx="5904656" cy="3168352"/>
          </a:xfrm>
        </p:grpSpPr>
        <p:sp>
          <p:nvSpPr>
            <p:cNvPr id="2" name="Flowchart: Alternative Process 1">
              <a:extLst>
                <a:ext uri="{FF2B5EF4-FFF2-40B4-BE49-F238E27FC236}">
                  <a16:creationId xmlns:a16="http://schemas.microsoft.com/office/drawing/2014/main" id="{DE2B08EF-AB00-4870-8FD8-63E0FD2BF69E}"/>
                </a:ext>
              </a:extLst>
            </p:cNvPr>
            <p:cNvSpPr/>
            <p:nvPr/>
          </p:nvSpPr>
          <p:spPr bwMode="auto">
            <a:xfrm>
              <a:off x="2783632" y="1628800"/>
              <a:ext cx="5904656" cy="3168352"/>
            </a:xfrm>
            <a:prstGeom prst="flowChartAlternateProcess">
              <a:avLst/>
            </a:prstGeom>
            <a:solidFill>
              <a:srgbClr val="E0E0E0"/>
            </a:solidFill>
            <a:ln w="50800" cap="flat" cmpd="sng" algn="ctr">
              <a:solidFill>
                <a:srgbClr val="1826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FF47F9-C289-4D3D-895D-2E1223ABC59B}"/>
                </a:ext>
              </a:extLst>
            </p:cNvPr>
            <p:cNvSpPr txBox="1"/>
            <p:nvPr/>
          </p:nvSpPr>
          <p:spPr>
            <a:xfrm>
              <a:off x="3143672" y="1988840"/>
              <a:ext cx="5112568" cy="2554545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  <a:buClr>
                  <a:srgbClr val="FF0000"/>
                </a:buClr>
                <a:buSzPct val="150000"/>
              </a:pPr>
              <a:r>
                <a:rPr lang="en-GB" sz="32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All staff </a:t>
              </a:r>
              <a:r>
                <a:rPr lang="en-GB" sz="32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RDM are encouraged to take up to </a:t>
              </a:r>
              <a:r>
                <a:rPr lang="en-GB" sz="32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 days </a:t>
              </a:r>
              <a:r>
                <a:rPr lang="en-GB" sz="3200" dirty="0">
                  <a:solidFill>
                    <a:srgbClr val="18265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of professional development a year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B48808-5603-4C8A-8D19-3AFDB04CA5D9}"/>
              </a:ext>
            </a:extLst>
          </p:cNvPr>
          <p:cNvSpPr txBox="1"/>
          <p:nvPr/>
        </p:nvSpPr>
        <p:spPr>
          <a:xfrm>
            <a:off x="1343472" y="5499188"/>
            <a:ext cx="950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https://www.rdm.ox.ac.uk/intranet/career-development/development-and-training/professional-development-annual-allowance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981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Why is CPD important?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F47F9-C289-4D3D-895D-2E1223ABC59B}"/>
              </a:ext>
            </a:extLst>
          </p:cNvPr>
          <p:cNvSpPr txBox="1"/>
          <p:nvPr/>
        </p:nvSpPr>
        <p:spPr>
          <a:xfrm>
            <a:off x="263352" y="1124744"/>
            <a:ext cx="115932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1" indent="-357188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In our sector there is an increasing focus on strengthening and diversifying employees’ competencies, improving career prospects and growing capacity within the research ecosystem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Those who continue to develop across a range of areas are best placed to do world-leading research, seek creative impact pathways and make confident career moves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Dedicating time to professional development deepens and expands your professional skill set in order to enhance your current role, equip you for the next one and broaden your career horizons</a:t>
            </a:r>
          </a:p>
        </p:txBody>
      </p:sp>
    </p:spTree>
    <p:extLst>
      <p:ext uri="{BB962C8B-B14F-4D97-AF65-F5344CB8AC3E}">
        <p14:creationId xmlns:p14="http://schemas.microsoft.com/office/powerpoint/2010/main" val="278766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How do we learn?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19A34-42F5-424D-9CA4-3C1BE84BF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813" y="819862"/>
            <a:ext cx="9163819" cy="49685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8BC72-73CF-4F48-BA24-56A82948429F}"/>
              </a:ext>
            </a:extLst>
          </p:cNvPr>
          <p:cNvSpPr txBox="1"/>
          <p:nvPr/>
        </p:nvSpPr>
        <p:spPr>
          <a:xfrm>
            <a:off x="263352" y="5844665"/>
            <a:ext cx="943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Reference: Incorporated, L.L., Lombardo, M.M. and </a:t>
            </a:r>
            <a:r>
              <a:rPr lang="en-GB" sz="16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Eichinger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R.W. (2000) 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Career Architect Development Planner book: An Expert System Offering 95 Research-Based and Experience Tested Development and Coaching Tips.</a:t>
            </a:r>
            <a:endParaRPr lang="en-GB" sz="1600" b="0" i="0" dirty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3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DB513-BE24-4824-8AFC-55E0EE0BA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" y="-108386"/>
            <a:ext cx="12194535" cy="67377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E78A67-E121-4A8B-A7AC-FE8CA2C35A4E}"/>
              </a:ext>
            </a:extLst>
          </p:cNvPr>
          <p:cNvSpPr/>
          <p:nvPr/>
        </p:nvSpPr>
        <p:spPr bwMode="auto">
          <a:xfrm>
            <a:off x="0" y="4365104"/>
            <a:ext cx="12192000" cy="2492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26" y="4678912"/>
            <a:ext cx="6418237" cy="11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3600" b="1" dirty="0">
                <a:solidFill>
                  <a:srgbClr val="1C2D6C"/>
                </a:solidFill>
                <a:latin typeface="Verdana" panose="020B0604030504040204" pitchFamily="34" charset="0"/>
              </a:rPr>
              <a:t>Update on RDM’s New Research Strategy</a:t>
            </a:r>
            <a:endParaRPr lang="en-US" altLang="en-US" sz="3600" dirty="0">
              <a:solidFill>
                <a:srgbClr val="1C2D6C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7B475-C591-4FCC-85F8-AD93E9FD3A43}"/>
              </a:ext>
            </a:extLst>
          </p:cNvPr>
          <p:cNvSpPr txBox="1"/>
          <p:nvPr/>
        </p:nvSpPr>
        <p:spPr>
          <a:xfrm>
            <a:off x="253826" y="5966896"/>
            <a:ext cx="728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Keith Channon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8408" y="5698249"/>
            <a:ext cx="2169765" cy="8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9" y="260648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CPD activity types and examples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F47F9-C289-4D3D-895D-2E1223ABC59B}"/>
              </a:ext>
            </a:extLst>
          </p:cNvPr>
          <p:cNvSpPr txBox="1"/>
          <p:nvPr/>
        </p:nvSpPr>
        <p:spPr>
          <a:xfrm>
            <a:off x="263352" y="1124744"/>
            <a:ext cx="3744416" cy="56323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sz="18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by doing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Join a working group or a committee within your department/faculty or division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Organise seminars, conferences or networking events​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Shadow a colleague at work​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on an informal supervision of a student or colleague for a short period of time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Researcher specific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Contribute to peer-review in journals and funding bodies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Participate in Public and Policy Engagement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034DD-31AF-4EA7-9554-0D2702949703}"/>
              </a:ext>
            </a:extLst>
          </p:cNvPr>
          <p:cNvSpPr txBox="1"/>
          <p:nvPr/>
        </p:nvSpPr>
        <p:spPr>
          <a:xfrm>
            <a:off x="4079775" y="1124744"/>
            <a:ext cx="3960442" cy="5632311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sz="18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through dialogue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 a conversation with a person who has a role or career that interests you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Engage in one-to-one coaching -sign up to Oxford's Coaching Network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Join and contribute to networks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Participate in a mentoring scheme, as a mentee or mentor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Researcher specific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Contribute to a conference, seek feedback on your presentation and make the most of networking opportunities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Consult with a Careers Adviser for Researchers​ at Oxford's Careers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2CAEB-D301-48C8-B3C8-0A062FDB6A96}"/>
              </a:ext>
            </a:extLst>
          </p:cNvPr>
          <p:cNvSpPr txBox="1"/>
          <p:nvPr/>
        </p:nvSpPr>
        <p:spPr>
          <a:xfrm>
            <a:off x="8112226" y="1124744"/>
            <a:ext cx="3816422" cy="393954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50000"/>
            </a:pPr>
            <a:r>
              <a:rPr lang="en-GB" sz="18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through training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Attend a workshop or programme delivered by the University or the Divisions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Attend training delivered by an external provider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Attend a workshop from experts in your field of interest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Update your professional employability skills using platforms such as </a:t>
            </a:r>
            <a:r>
              <a:rPr lang="en-GB" sz="1600" dirty="0" err="1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inrehearsal</a:t>
            </a:r>
            <a:r>
              <a:rPr lang="en-GB" sz="16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 or Massive Open Online Course and others</a:t>
            </a:r>
          </a:p>
        </p:txBody>
      </p:sp>
    </p:spTree>
    <p:extLst>
      <p:ext uri="{BB962C8B-B14F-4D97-AF65-F5344CB8AC3E}">
        <p14:creationId xmlns:p14="http://schemas.microsoft.com/office/powerpoint/2010/main" val="353324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9" y="260648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What might a CPD plan look like?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698D6D1-BA71-4926-AB30-E1F769DE0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052736"/>
            <a:ext cx="9963405" cy="441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5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The nuts and bolts of CPD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F47F9-C289-4D3D-895D-2E1223ABC59B}"/>
              </a:ext>
            </a:extLst>
          </p:cNvPr>
          <p:cNvSpPr txBox="1"/>
          <p:nvPr/>
        </p:nvSpPr>
        <p:spPr>
          <a:xfrm>
            <a:off x="263352" y="1124744"/>
            <a:ext cx="115932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Professional Development Review (PDR) season in May to July is a good time to make a CPD plan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You can record your CPD using the HR system,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PeopleXD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https://staff.admin.ox.ac.uk/how-guide-employee-self-service-record-professional-development#collapse5071066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718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9" y="260648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Activity: Continuous professional development planning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F47F9-C289-4D3D-895D-2E1223ABC59B}"/>
              </a:ext>
            </a:extLst>
          </p:cNvPr>
          <p:cNvSpPr txBox="1"/>
          <p:nvPr/>
        </p:nvSpPr>
        <p:spPr>
          <a:xfrm>
            <a:off x="263352" y="1124744"/>
            <a:ext cx="119286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Find 2 people you don’t know, with different coloured stickers to yours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Green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will be the facilitator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will be the person who wants to prepare a CPD plan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Blue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will be the observer who will provide feedback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Each group take a pack which includes: a pen, questions for the facilitator, a CPD plan framework and hints and tips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Take 5 minutes to read through the handout and prepare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Spend up to 10 minutes having a conversation (using the suggested questions if desirable) to help the individual start a CPD plan</a:t>
            </a:r>
          </a:p>
        </p:txBody>
      </p:sp>
    </p:spTree>
    <p:extLst>
      <p:ext uri="{BB962C8B-B14F-4D97-AF65-F5344CB8AC3E}">
        <p14:creationId xmlns:p14="http://schemas.microsoft.com/office/powerpoint/2010/main" val="3242285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9" y="198505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sz="2800" b="1" dirty="0">
                <a:solidFill>
                  <a:srgbClr val="1C2D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Resources to help you think about CPD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F47F9-C289-4D3D-895D-2E1223ABC59B}"/>
              </a:ext>
            </a:extLst>
          </p:cNvPr>
          <p:cNvSpPr txBox="1"/>
          <p:nvPr/>
        </p:nvSpPr>
        <p:spPr>
          <a:xfrm>
            <a:off x="263352" y="1124744"/>
            <a:ext cx="11593288" cy="42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weaver app: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https://www.careers.ox.ac.uk/career-weaver/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Generating career ideas: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https://www.careers.ox.ac.uk/generating-career-ideas</a:t>
            </a:r>
            <a:endParaRPr lang="en-GB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your career path: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https://www.rdm.ox.ac.uk/intranet/career-development/careers-resources-for-researchers/developing-your-career-path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on demand (guides and templates):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https://pod.admin.ox.ac.uk/learning-on-demand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course booking (courses and workshops):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https://cosy.ox.ac.uk/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oolkits for staff development: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https://pod.admin.ox.ac.uk/staff-development/toolkits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https://pod.admin.ox.ac.uk/coaching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RDM mentoring scheme: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https://www.rdm.ox.ac.uk/intranet/career-development/mentoring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 scheme for Professional Services Staff: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https://pod.admin.ox.ac.uk/professional-services-mentoring-scheme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 a Career Appointment (Researchers on fixed term contracts):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https://www.careers.ox.ac.uk/advice-appointments/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35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9" y="198505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Summary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F47F9-C289-4D3D-895D-2E1223ABC59B}"/>
              </a:ext>
            </a:extLst>
          </p:cNvPr>
          <p:cNvSpPr txBox="1"/>
          <p:nvPr/>
        </p:nvSpPr>
        <p:spPr>
          <a:xfrm>
            <a:off x="263352" y="1124744"/>
            <a:ext cx="115932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Would anyone like to comment on the activity?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Does anyone have any questions about CPD?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Start your CPD planning and your P/CDR today if you haven’t already!</a:t>
            </a:r>
          </a:p>
        </p:txBody>
      </p:sp>
    </p:spTree>
    <p:extLst>
      <p:ext uri="{BB962C8B-B14F-4D97-AF65-F5344CB8AC3E}">
        <p14:creationId xmlns:p14="http://schemas.microsoft.com/office/powerpoint/2010/main" val="220078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E8363C-9BA4-B405-2C60-F2BFD5BD145F}"/>
              </a:ext>
            </a:extLst>
          </p:cNvPr>
          <p:cNvSpPr txBox="1">
            <a:spLocks/>
          </p:cNvSpPr>
          <p:nvPr/>
        </p:nvSpPr>
        <p:spPr bwMode="gray">
          <a:xfrm>
            <a:off x="623392" y="974997"/>
            <a:ext cx="12054323" cy="913430"/>
          </a:xfrm>
          <a:prstGeom prst="rect">
            <a:avLst/>
          </a:prstGeom>
          <a:noFill/>
        </p:spPr>
        <p:txBody>
          <a:bodyPr wrap="square" lIns="1080000" tIns="36000" rIns="360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Vision: </a:t>
            </a:r>
            <a:r>
              <a:rPr lang="en-GB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science to support a healthier longer life for all.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7E2D54-31E5-F1C4-C73E-FF974A0BCB25}"/>
              </a:ext>
            </a:extLst>
          </p:cNvPr>
          <p:cNvSpPr txBox="1">
            <a:spLocks/>
          </p:cNvSpPr>
          <p:nvPr/>
        </p:nvSpPr>
        <p:spPr bwMode="gray">
          <a:xfrm>
            <a:off x="623392" y="2352420"/>
            <a:ext cx="11170423" cy="913430"/>
          </a:xfrm>
          <a:prstGeom prst="rect">
            <a:avLst/>
          </a:prstGeom>
          <a:noFill/>
        </p:spPr>
        <p:txBody>
          <a:bodyPr wrap="square" lIns="1080000" tIns="36000" rIns="360000" bIns="36000" rtlCol="0" anchor="ctr">
            <a:no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Mission: </a:t>
            </a:r>
            <a:r>
              <a:rPr lang="en-GB" sz="2400" b="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Improve health through cross-disciplinary research to understand shared mechanisms of disease and to accelerate the transition from scientific discovery to clinical care.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B4922-969E-F4D7-788A-D31A06A804B0}"/>
              </a:ext>
            </a:extLst>
          </p:cNvPr>
          <p:cNvGrpSpPr/>
          <p:nvPr/>
        </p:nvGrpSpPr>
        <p:grpSpPr bwMode="gray">
          <a:xfrm>
            <a:off x="209276" y="832823"/>
            <a:ext cx="1285435" cy="1285430"/>
            <a:chOff x="417346" y="1710979"/>
            <a:chExt cx="954107" cy="954107"/>
          </a:xfrm>
          <a:effectLst/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4B32012-4FC0-9AC5-04B8-34AB650259CE}"/>
                </a:ext>
              </a:extLst>
            </p:cNvPr>
            <p:cNvSpPr/>
            <p:nvPr/>
          </p:nvSpPr>
          <p:spPr bwMode="gray">
            <a:xfrm>
              <a:off x="417346" y="1710979"/>
              <a:ext cx="954107" cy="954107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Graphic 9" descr="Artificial Intelligence outline">
              <a:extLst>
                <a:ext uri="{FF2B5EF4-FFF2-40B4-BE49-F238E27FC236}">
                  <a16:creationId xmlns:a16="http://schemas.microsoft.com/office/drawing/2014/main" id="{FD540F5D-F4A6-1D72-3A3B-74ED2E390FB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gray">
            <a:xfrm>
              <a:off x="559875" y="1830829"/>
              <a:ext cx="669049" cy="71440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381BA1-37B2-DB7B-5908-A40AC13B4642}"/>
              </a:ext>
            </a:extLst>
          </p:cNvPr>
          <p:cNvGrpSpPr/>
          <p:nvPr/>
        </p:nvGrpSpPr>
        <p:grpSpPr bwMode="gray">
          <a:xfrm>
            <a:off x="209276" y="2203155"/>
            <a:ext cx="1182673" cy="1182668"/>
            <a:chOff x="407368" y="4685296"/>
            <a:chExt cx="1494166" cy="149416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3A9D6CD-675C-620B-832E-11597985E30F}"/>
                </a:ext>
              </a:extLst>
            </p:cNvPr>
            <p:cNvSpPr/>
            <p:nvPr/>
          </p:nvSpPr>
          <p:spPr bwMode="gray">
            <a:xfrm>
              <a:off x="407368" y="4685296"/>
              <a:ext cx="1494166" cy="1494162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Graphic 24" descr="Map compass with solid fill">
              <a:extLst>
                <a:ext uri="{FF2B5EF4-FFF2-40B4-BE49-F238E27FC236}">
                  <a16:creationId xmlns:a16="http://schemas.microsoft.com/office/drawing/2014/main" id="{3B170FF5-43FF-F87D-AC8E-668AB82A0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 bwMode="gray">
            <a:xfrm>
              <a:off x="571179" y="4849107"/>
              <a:ext cx="1166543" cy="116654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053170D-7973-F127-319F-DDF23529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64" y="95001"/>
            <a:ext cx="11049642" cy="838200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first iteration of the strategy in 2024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712A740-B36A-BB7E-A7A8-5E68E64DC891}"/>
              </a:ext>
            </a:extLst>
          </p:cNvPr>
          <p:cNvGrpSpPr/>
          <p:nvPr/>
        </p:nvGrpSpPr>
        <p:grpSpPr>
          <a:xfrm>
            <a:off x="1955752" y="3614317"/>
            <a:ext cx="7718866" cy="2916009"/>
            <a:chOff x="2039292" y="3616479"/>
            <a:chExt cx="8051196" cy="304155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23DAD51-A027-B981-99EB-A4154B6A7CFE}"/>
                </a:ext>
              </a:extLst>
            </p:cNvPr>
            <p:cNvGrpSpPr/>
            <p:nvPr/>
          </p:nvGrpSpPr>
          <p:grpSpPr>
            <a:xfrm>
              <a:off x="3596428" y="3616479"/>
              <a:ext cx="5022278" cy="940052"/>
              <a:chOff x="3596428" y="3616479"/>
              <a:chExt cx="5022278" cy="94005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752DABF-D06D-36FB-CC7A-6A03A29371E5}"/>
                  </a:ext>
                </a:extLst>
              </p:cNvPr>
              <p:cNvSpPr/>
              <p:nvPr/>
            </p:nvSpPr>
            <p:spPr bwMode="gray">
              <a:xfrm>
                <a:off x="3596428" y="3616479"/>
                <a:ext cx="5022278" cy="940052"/>
              </a:xfrm>
              <a:prstGeom prst="rect">
                <a:avLst/>
              </a:prstGeom>
              <a:solidFill>
                <a:srgbClr val="E0E0E0"/>
              </a:solidFill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C4C0111-098D-732C-2C3E-D35EFF00D212}"/>
                  </a:ext>
                </a:extLst>
              </p:cNvPr>
              <p:cNvSpPr txBox="1"/>
              <p:nvPr/>
            </p:nvSpPr>
            <p:spPr bwMode="gray">
              <a:xfrm>
                <a:off x="4945556" y="3882825"/>
                <a:ext cx="2324020" cy="353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14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Metabolism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FF094-6335-4F75-E929-B9BB5DD580B3}"/>
                </a:ext>
              </a:extLst>
            </p:cNvPr>
            <p:cNvSpPr txBox="1"/>
            <p:nvPr/>
          </p:nvSpPr>
          <p:spPr bwMode="gray">
            <a:xfrm>
              <a:off x="5080848" y="4676753"/>
              <a:ext cx="1968084" cy="86677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AI and Machine Learning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F305D74-4FDC-2200-3750-F87DF6945B32}"/>
                </a:ext>
              </a:extLst>
            </p:cNvPr>
            <p:cNvGrpSpPr/>
            <p:nvPr/>
          </p:nvGrpSpPr>
          <p:grpSpPr>
            <a:xfrm>
              <a:off x="3596428" y="5717982"/>
              <a:ext cx="5022278" cy="940052"/>
              <a:chOff x="3596428" y="5717982"/>
              <a:chExt cx="5022278" cy="94005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BE8565A-0AC3-8333-0AD0-8647485E1315}"/>
                  </a:ext>
                </a:extLst>
              </p:cNvPr>
              <p:cNvSpPr/>
              <p:nvPr/>
            </p:nvSpPr>
            <p:spPr bwMode="gray">
              <a:xfrm>
                <a:off x="3596428" y="5717982"/>
                <a:ext cx="5022278" cy="940052"/>
              </a:xfrm>
              <a:prstGeom prst="rect">
                <a:avLst/>
              </a:prstGeom>
              <a:solidFill>
                <a:srgbClr val="E0E0E0"/>
              </a:solidFill>
              <a:ln w="508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8659C6-1352-A83A-340A-98A8CC724EF4}"/>
                  </a:ext>
                </a:extLst>
              </p:cNvPr>
              <p:cNvSpPr txBox="1"/>
              <p:nvPr/>
            </p:nvSpPr>
            <p:spPr bwMode="gray">
              <a:xfrm>
                <a:off x="4945556" y="5845398"/>
                <a:ext cx="2324020" cy="609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14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Cell and Gene Therapy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BDF1D80-A7C1-DDA4-BE33-BECC76531115}"/>
                </a:ext>
              </a:extLst>
            </p:cNvPr>
            <p:cNvGrpSpPr/>
            <p:nvPr/>
          </p:nvGrpSpPr>
          <p:grpSpPr bwMode="gray">
            <a:xfrm>
              <a:off x="2039292" y="3616480"/>
              <a:ext cx="3041556" cy="3041555"/>
              <a:chOff x="1916687" y="2026783"/>
              <a:chExt cx="3348986" cy="334898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5E43D54-5550-EE26-A39C-17EFB9C3A12B}"/>
                  </a:ext>
                </a:extLst>
              </p:cNvPr>
              <p:cNvSpPr/>
              <p:nvPr/>
            </p:nvSpPr>
            <p:spPr bwMode="gray">
              <a:xfrm>
                <a:off x="1916687" y="2026783"/>
                <a:ext cx="3348986" cy="3348985"/>
              </a:xfrm>
              <a:prstGeom prst="ellipse">
                <a:avLst/>
              </a:prstGeom>
              <a:solidFill>
                <a:schemeClr val="bg1"/>
              </a:solidFill>
              <a:ln w="508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EBCF46-37B9-FE21-C60A-14B4B7D8F4F2}"/>
                  </a:ext>
                </a:extLst>
              </p:cNvPr>
              <p:cNvSpPr txBox="1"/>
              <p:nvPr/>
            </p:nvSpPr>
            <p:spPr bwMode="gray">
              <a:xfrm>
                <a:off x="2170329" y="3126818"/>
                <a:ext cx="2841701" cy="1060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14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Cardiovascular and Metabolic Medicine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9ECA1C4-6F60-7303-B2F0-A0F0640BFC70}"/>
                </a:ext>
              </a:extLst>
            </p:cNvPr>
            <p:cNvGrpSpPr/>
            <p:nvPr/>
          </p:nvGrpSpPr>
          <p:grpSpPr bwMode="gray">
            <a:xfrm>
              <a:off x="7048932" y="3616480"/>
              <a:ext cx="3041556" cy="3041555"/>
              <a:chOff x="6926327" y="2026783"/>
              <a:chExt cx="3348986" cy="334898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4CB82FE-129A-6375-DEBB-2E6DDCA9CEE3}"/>
                  </a:ext>
                </a:extLst>
              </p:cNvPr>
              <p:cNvSpPr/>
              <p:nvPr/>
            </p:nvSpPr>
            <p:spPr bwMode="gray">
              <a:xfrm>
                <a:off x="6926327" y="2026783"/>
                <a:ext cx="3348986" cy="3348985"/>
              </a:xfrm>
              <a:prstGeom prst="ellipse">
                <a:avLst/>
              </a:prstGeom>
              <a:solidFill>
                <a:schemeClr val="bg1"/>
              </a:solidFill>
              <a:ln w="508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1EB8B9-D69F-1FE3-AA3E-4E25E4A73FAD}"/>
                  </a:ext>
                </a:extLst>
              </p:cNvPr>
              <p:cNvSpPr txBox="1"/>
              <p:nvPr/>
            </p:nvSpPr>
            <p:spPr bwMode="gray">
              <a:xfrm>
                <a:off x="7236825" y="3285882"/>
                <a:ext cx="2727993" cy="7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14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Molecular Medicine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179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22EF-1FE5-3506-3FA8-0025B878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22" y="148824"/>
            <a:ext cx="10874424" cy="838200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Developing the RDM research strategy in more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20B79-8A58-B708-8755-8CA2AE86FB79}"/>
              </a:ext>
            </a:extLst>
          </p:cNvPr>
          <p:cNvSpPr txBox="1">
            <a:spLocks/>
          </p:cNvSpPr>
          <p:nvPr/>
        </p:nvSpPr>
        <p:spPr bwMode="gray">
          <a:xfrm>
            <a:off x="263352" y="1297915"/>
            <a:ext cx="10729192" cy="1330346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>
              <a:spcAft>
                <a:spcPts val="600"/>
              </a:spcAft>
              <a:buClr>
                <a:srgbClr val="90AB69"/>
              </a:buClr>
            </a:pPr>
            <a:r>
              <a:rPr lang="en-GB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are our aspirations?</a:t>
            </a:r>
          </a:p>
          <a:p>
            <a:pPr>
              <a:spcAft>
                <a:spcPts val="600"/>
              </a:spcAft>
              <a:buClr>
                <a:srgbClr val="90AB69"/>
              </a:buClr>
            </a:pPr>
            <a:r>
              <a:rPr lang="en-GB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are the large scientific questions that the department should be seeking to answer over the next 5-10 years?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16CFD-7845-51B2-D178-D1D122912855}"/>
              </a:ext>
            </a:extLst>
          </p:cNvPr>
          <p:cNvSpPr txBox="1">
            <a:spLocks/>
          </p:cNvSpPr>
          <p:nvPr/>
        </p:nvSpPr>
        <p:spPr bwMode="gray">
          <a:xfrm>
            <a:off x="253013" y="2763827"/>
            <a:ext cx="10729192" cy="1330346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>
              <a:spcAft>
                <a:spcPts val="600"/>
              </a:spcAft>
              <a:buClr>
                <a:srgbClr val="90AB69"/>
              </a:buClr>
            </a:pPr>
            <a:r>
              <a:rPr lang="en-GB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will we do?</a:t>
            </a:r>
          </a:p>
          <a:p>
            <a:pPr>
              <a:spcAft>
                <a:spcPts val="600"/>
              </a:spcAft>
              <a:buClr>
                <a:srgbClr val="90AB69"/>
              </a:buClr>
            </a:pPr>
            <a:r>
              <a:rPr lang="en-GB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are the high-level actions/activities that teams and units will take to answer these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58E6A-36B9-7123-891D-3854E7458892}"/>
              </a:ext>
            </a:extLst>
          </p:cNvPr>
          <p:cNvSpPr txBox="1">
            <a:spLocks/>
          </p:cNvSpPr>
          <p:nvPr/>
        </p:nvSpPr>
        <p:spPr bwMode="gray">
          <a:xfrm>
            <a:off x="263352" y="4437112"/>
            <a:ext cx="10729192" cy="1330346"/>
          </a:xfrm>
          <a:prstGeom prst="rect">
            <a:avLst/>
          </a:prstGeom>
          <a:noFill/>
        </p:spPr>
        <p:txBody>
          <a:bodyPr wrap="square" lIns="72000" tIns="72000" rIns="72000" bIns="72000" anchor="ctr">
            <a:spAutoFit/>
          </a:bodyPr>
          <a:lstStyle/>
          <a:p>
            <a:pPr>
              <a:spcAft>
                <a:spcPts val="600"/>
              </a:spcAft>
              <a:buClr>
                <a:srgbClr val="90AB69"/>
              </a:buClr>
            </a:pPr>
            <a:r>
              <a:rPr lang="en-GB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support is needed?</a:t>
            </a:r>
          </a:p>
          <a:p>
            <a:pPr>
              <a:spcAft>
                <a:spcPts val="600"/>
              </a:spcAft>
              <a:buClr>
                <a:srgbClr val="90AB69"/>
              </a:buClr>
            </a:pPr>
            <a:r>
              <a:rPr lang="en-GB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needs does RDM need to provide to enable this work </a:t>
            </a:r>
            <a:br>
              <a:rPr lang="en-GB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e.g., skills, equipment, partnerships etc.?</a:t>
            </a:r>
          </a:p>
        </p:txBody>
      </p:sp>
    </p:spTree>
    <p:extLst>
      <p:ext uri="{BB962C8B-B14F-4D97-AF65-F5344CB8AC3E}">
        <p14:creationId xmlns:p14="http://schemas.microsoft.com/office/powerpoint/2010/main" val="341614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1FAFA-3885-4561-84F3-D65F8FE40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D8E7-2D3D-120D-15AD-1B13ACD7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53" y="83855"/>
            <a:ext cx="11335966" cy="8382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 of initial working group discussions 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D786ECF-EA27-E1F7-A7E0-CDD4B4638837}"/>
              </a:ext>
            </a:extLst>
          </p:cNvPr>
          <p:cNvGrpSpPr/>
          <p:nvPr/>
        </p:nvGrpSpPr>
        <p:grpSpPr bwMode="gray">
          <a:xfrm>
            <a:off x="4161308" y="1542052"/>
            <a:ext cx="3873125" cy="3873096"/>
            <a:chOff x="3980887" y="1824861"/>
            <a:chExt cx="3873125" cy="3873096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12CC27A9-E51B-6881-8589-140CCC371FB4}"/>
                </a:ext>
              </a:extLst>
            </p:cNvPr>
            <p:cNvGrpSpPr/>
            <p:nvPr/>
          </p:nvGrpSpPr>
          <p:grpSpPr bwMode="gray">
            <a:xfrm>
              <a:off x="4088710" y="1933290"/>
              <a:ext cx="3631754" cy="3631754"/>
              <a:chOff x="3891002" y="1939468"/>
              <a:chExt cx="3631754" cy="36317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8E2B4D6-6B8D-EECB-A9AF-224B9C7A70C7}"/>
                  </a:ext>
                </a:extLst>
              </p:cNvPr>
              <p:cNvGrpSpPr/>
              <p:nvPr/>
            </p:nvGrpSpPr>
            <p:grpSpPr bwMode="gray">
              <a:xfrm>
                <a:off x="3891002" y="1939468"/>
                <a:ext cx="1182175" cy="1182175"/>
                <a:chOff x="1045029" y="1920445"/>
                <a:chExt cx="1717526" cy="1717526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C2B68179-2E79-43C3-6FDD-82505E706AF4}"/>
                    </a:ext>
                  </a:extLst>
                </p:cNvPr>
                <p:cNvSpPr/>
                <p:nvPr/>
              </p:nvSpPr>
              <p:spPr bwMode="gray">
                <a:xfrm>
                  <a:off x="1045029" y="1920445"/>
                  <a:ext cx="1717526" cy="1717526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pic>
              <p:nvPicPr>
                <p:cNvPr id="4" name="Graphic 3">
                  <a:extLst>
                    <a:ext uri="{FF2B5EF4-FFF2-40B4-BE49-F238E27FC236}">
                      <a16:creationId xmlns:a16="http://schemas.microsoft.com/office/drawing/2014/main" id="{602AF40B-2FFF-18B9-CB0E-3F37B0A74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 bwMode="gray">
                <a:xfrm>
                  <a:off x="1507851" y="2139138"/>
                  <a:ext cx="791882" cy="1280141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F98807-F389-6A94-9464-9648D4536F98}"/>
                  </a:ext>
                </a:extLst>
              </p:cNvPr>
              <p:cNvGrpSpPr/>
              <p:nvPr/>
            </p:nvGrpSpPr>
            <p:grpSpPr bwMode="gray">
              <a:xfrm>
                <a:off x="6340581" y="1939468"/>
                <a:ext cx="1182175" cy="1182175"/>
                <a:chOff x="6292864" y="1943697"/>
                <a:chExt cx="1182175" cy="1182175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94344AB-F7BC-C5B4-A0F2-55DDE44D6A9E}"/>
                    </a:ext>
                  </a:extLst>
                </p:cNvPr>
                <p:cNvSpPr/>
                <p:nvPr/>
              </p:nvSpPr>
              <p:spPr bwMode="gray">
                <a:xfrm>
                  <a:off x="6292864" y="1943697"/>
                  <a:ext cx="1182175" cy="1182175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465545B2-FE7E-0C86-5AD2-7311C4E3496C}"/>
                    </a:ext>
                  </a:extLst>
                </p:cNvPr>
                <p:cNvGrpSpPr/>
                <p:nvPr/>
              </p:nvGrpSpPr>
              <p:grpSpPr bwMode="gray">
                <a:xfrm>
                  <a:off x="6382465" y="2170037"/>
                  <a:ext cx="919775" cy="811293"/>
                  <a:chOff x="3609817" y="2323605"/>
                  <a:chExt cx="1085758" cy="957699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446135DB-CEDC-7484-89B4-EA42E5C9D2D3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609817" y="2538930"/>
                    <a:ext cx="400544" cy="400544"/>
                  </a:xfrm>
                  <a:custGeom>
                    <a:avLst/>
                    <a:gdLst>
                      <a:gd name="connsiteX0" fmla="*/ 688601 w 1377204"/>
                      <a:gd name="connsiteY0" fmla="*/ 0 h 1377204"/>
                      <a:gd name="connsiteX1" fmla="*/ 739165 w 1377204"/>
                      <a:gd name="connsiteY1" fmla="*/ 117602 h 1377204"/>
                      <a:gd name="connsiteX2" fmla="*/ 745210 w 1377204"/>
                      <a:gd name="connsiteY2" fmla="*/ 155584 h 1377204"/>
                      <a:gd name="connsiteX3" fmla="*/ 752199 w 1377204"/>
                      <a:gd name="connsiteY3" fmla="*/ 156289 h 1377204"/>
                      <a:gd name="connsiteX4" fmla="*/ 785646 w 1377204"/>
                      <a:gd name="connsiteY4" fmla="*/ 158581 h 1377204"/>
                      <a:gd name="connsiteX5" fmla="*/ 791308 w 1377204"/>
                      <a:gd name="connsiteY5" fmla="*/ 160231 h 1377204"/>
                      <a:gd name="connsiteX6" fmla="*/ 797174 w 1377204"/>
                      <a:gd name="connsiteY6" fmla="*/ 160822 h 1377204"/>
                      <a:gd name="connsiteX7" fmla="*/ 836246 w 1377204"/>
                      <a:gd name="connsiteY7" fmla="*/ 172427 h 1377204"/>
                      <a:gd name="connsiteX8" fmla="*/ 855620 w 1377204"/>
                      <a:gd name="connsiteY8" fmla="*/ 140239 h 1377204"/>
                      <a:gd name="connsiteX9" fmla="*/ 946556 w 1377204"/>
                      <a:gd name="connsiteY9" fmla="*/ 50141 h 1377204"/>
                      <a:gd name="connsiteX10" fmla="*/ 949384 w 1377204"/>
                      <a:gd name="connsiteY10" fmla="*/ 178121 h 1377204"/>
                      <a:gd name="connsiteX11" fmla="*/ 941015 w 1377204"/>
                      <a:gd name="connsiteY11" fmla="*/ 214495 h 1377204"/>
                      <a:gd name="connsiteX12" fmla="*/ 967951 w 1377204"/>
                      <a:gd name="connsiteY12" fmla="*/ 227870 h 1377204"/>
                      <a:gd name="connsiteX13" fmla="*/ 978014 w 1377204"/>
                      <a:gd name="connsiteY13" fmla="*/ 235208 h 1377204"/>
                      <a:gd name="connsiteX14" fmla="*/ 986978 w 1377204"/>
                      <a:gd name="connsiteY14" fmla="*/ 239925 h 1377204"/>
                      <a:gd name="connsiteX15" fmla="*/ 1013922 w 1377204"/>
                      <a:gd name="connsiteY15" fmla="*/ 261389 h 1377204"/>
                      <a:gd name="connsiteX16" fmla="*/ 1026754 w 1377204"/>
                      <a:gd name="connsiteY16" fmla="*/ 270745 h 1377204"/>
                      <a:gd name="connsiteX17" fmla="*/ 1056606 w 1377204"/>
                      <a:gd name="connsiteY17" fmla="*/ 249092 h 1377204"/>
                      <a:gd name="connsiteX18" fmla="*/ 1175517 w 1377204"/>
                      <a:gd name="connsiteY18" fmla="*/ 201688 h 1377204"/>
                      <a:gd name="connsiteX19" fmla="*/ 1128114 w 1377204"/>
                      <a:gd name="connsiteY19" fmla="*/ 320599 h 1377204"/>
                      <a:gd name="connsiteX20" fmla="*/ 1106965 w 1377204"/>
                      <a:gd name="connsiteY20" fmla="*/ 349756 h 1377204"/>
                      <a:gd name="connsiteX21" fmla="*/ 1111371 w 1377204"/>
                      <a:gd name="connsiteY21" fmla="*/ 356114 h 1377204"/>
                      <a:gd name="connsiteX22" fmla="*/ 1120203 w 1377204"/>
                      <a:gd name="connsiteY22" fmla="*/ 366065 h 1377204"/>
                      <a:gd name="connsiteX23" fmla="*/ 1137318 w 1377204"/>
                      <a:gd name="connsiteY23" fmla="*/ 393558 h 1377204"/>
                      <a:gd name="connsiteX24" fmla="*/ 1155953 w 1377204"/>
                      <a:gd name="connsiteY24" fmla="*/ 420449 h 1377204"/>
                      <a:gd name="connsiteX25" fmla="*/ 1159242 w 1377204"/>
                      <a:gd name="connsiteY25" fmla="*/ 427702 h 1377204"/>
                      <a:gd name="connsiteX26" fmla="*/ 1194453 w 1377204"/>
                      <a:gd name="connsiteY26" fmla="*/ 418952 h 1377204"/>
                      <a:gd name="connsiteX27" fmla="*/ 1322463 w 1377204"/>
                      <a:gd name="connsiteY27" fmla="*/ 419545 h 1377204"/>
                      <a:gd name="connsiteX28" fmla="*/ 1233967 w 1377204"/>
                      <a:gd name="connsiteY28" fmla="*/ 512040 h 1377204"/>
                      <a:gd name="connsiteX29" fmla="*/ 1203435 w 1377204"/>
                      <a:gd name="connsiteY29" fmla="*/ 531151 h 1377204"/>
                      <a:gd name="connsiteX30" fmla="*/ 1222374 w 1377204"/>
                      <a:gd name="connsiteY30" fmla="*/ 615048 h 1377204"/>
                      <a:gd name="connsiteX31" fmla="*/ 1222414 w 1377204"/>
                      <a:gd name="connsiteY31" fmla="*/ 615997 h 1377204"/>
                      <a:gd name="connsiteX32" fmla="*/ 1222561 w 1377204"/>
                      <a:gd name="connsiteY32" fmla="*/ 616623 h 1377204"/>
                      <a:gd name="connsiteX33" fmla="*/ 1223600 w 1377204"/>
                      <a:gd name="connsiteY33" fmla="*/ 632309 h 1377204"/>
                      <a:gd name="connsiteX34" fmla="*/ 1259602 w 1377204"/>
                      <a:gd name="connsiteY34" fmla="*/ 638040 h 1377204"/>
                      <a:gd name="connsiteX35" fmla="*/ 1377204 w 1377204"/>
                      <a:gd name="connsiteY35" fmla="*/ 688603 h 1377204"/>
                      <a:gd name="connsiteX36" fmla="*/ 1259602 w 1377204"/>
                      <a:gd name="connsiteY36" fmla="*/ 739167 h 1377204"/>
                      <a:gd name="connsiteX37" fmla="*/ 1222492 w 1377204"/>
                      <a:gd name="connsiteY37" fmla="*/ 745074 h 1377204"/>
                      <a:gd name="connsiteX38" fmla="*/ 1222149 w 1377204"/>
                      <a:gd name="connsiteY38" fmla="*/ 747295 h 1377204"/>
                      <a:gd name="connsiteX39" fmla="*/ 1218914 w 1377204"/>
                      <a:gd name="connsiteY39" fmla="*/ 783967 h 1377204"/>
                      <a:gd name="connsiteX40" fmla="*/ 1213917 w 1377204"/>
                      <a:gd name="connsiteY40" fmla="*/ 800669 h 1377204"/>
                      <a:gd name="connsiteX41" fmla="*/ 1210644 w 1377204"/>
                      <a:gd name="connsiteY41" fmla="*/ 821889 h 1377204"/>
                      <a:gd name="connsiteX42" fmla="*/ 1205731 w 1377204"/>
                      <a:gd name="connsiteY42" fmla="*/ 836822 h 1377204"/>
                      <a:gd name="connsiteX43" fmla="*/ 1236965 w 1377204"/>
                      <a:gd name="connsiteY43" fmla="*/ 855622 h 1377204"/>
                      <a:gd name="connsiteX44" fmla="*/ 1327062 w 1377204"/>
                      <a:gd name="connsiteY44" fmla="*/ 946558 h 1377204"/>
                      <a:gd name="connsiteX45" fmla="*/ 1199082 w 1377204"/>
                      <a:gd name="connsiteY45" fmla="*/ 949386 h 1377204"/>
                      <a:gd name="connsiteX46" fmla="*/ 1162315 w 1377204"/>
                      <a:gd name="connsiteY46" fmla="*/ 940926 h 1377204"/>
                      <a:gd name="connsiteX47" fmla="*/ 1144574 w 1377204"/>
                      <a:gd name="connsiteY47" fmla="*/ 975682 h 1377204"/>
                      <a:gd name="connsiteX48" fmla="*/ 1133670 w 1377204"/>
                      <a:gd name="connsiteY48" fmla="*/ 989314 h 1377204"/>
                      <a:gd name="connsiteX49" fmla="*/ 1125102 w 1377204"/>
                      <a:gd name="connsiteY49" fmla="*/ 1004413 h 1377204"/>
                      <a:gd name="connsiteX50" fmla="*/ 1106372 w 1377204"/>
                      <a:gd name="connsiteY50" fmla="*/ 1026634 h 1377204"/>
                      <a:gd name="connsiteX51" fmla="*/ 1128114 w 1377204"/>
                      <a:gd name="connsiteY51" fmla="*/ 1056607 h 1377204"/>
                      <a:gd name="connsiteX52" fmla="*/ 1175517 w 1377204"/>
                      <a:gd name="connsiteY52" fmla="*/ 1175518 h 1377204"/>
                      <a:gd name="connsiteX53" fmla="*/ 1056606 w 1377204"/>
                      <a:gd name="connsiteY53" fmla="*/ 1128115 h 1377204"/>
                      <a:gd name="connsiteX54" fmla="*/ 1026970 w 1377204"/>
                      <a:gd name="connsiteY54" fmla="*/ 1106618 h 1377204"/>
                      <a:gd name="connsiteX55" fmla="*/ 1014806 w 1377204"/>
                      <a:gd name="connsiteY55" fmla="*/ 1117378 h 1377204"/>
                      <a:gd name="connsiteX56" fmla="*/ 994048 w 1377204"/>
                      <a:gd name="connsiteY56" fmla="*/ 1129831 h 1377204"/>
                      <a:gd name="connsiteX57" fmla="*/ 975013 w 1377204"/>
                      <a:gd name="connsiteY57" fmla="*/ 1144933 h 1377204"/>
                      <a:gd name="connsiteX58" fmla="*/ 949323 w 1377204"/>
                      <a:gd name="connsiteY58" fmla="*/ 1158519 h 1377204"/>
                      <a:gd name="connsiteX59" fmla="*/ 958253 w 1377204"/>
                      <a:gd name="connsiteY59" fmla="*/ 1194455 h 1377204"/>
                      <a:gd name="connsiteX60" fmla="*/ 957660 w 1377204"/>
                      <a:gd name="connsiteY60" fmla="*/ 1322464 h 1377204"/>
                      <a:gd name="connsiteX61" fmla="*/ 865165 w 1377204"/>
                      <a:gd name="connsiteY61" fmla="*/ 1233968 h 1377204"/>
                      <a:gd name="connsiteX62" fmla="*/ 845740 w 1377204"/>
                      <a:gd name="connsiteY62" fmla="*/ 1202935 h 1377204"/>
                      <a:gd name="connsiteX63" fmla="*/ 830431 w 1377204"/>
                      <a:gd name="connsiteY63" fmla="*/ 1208355 h 1377204"/>
                      <a:gd name="connsiteX64" fmla="*/ 813684 w 1377204"/>
                      <a:gd name="connsiteY64" fmla="*/ 1210995 h 1377204"/>
                      <a:gd name="connsiteX65" fmla="*/ 797174 w 1377204"/>
                      <a:gd name="connsiteY65" fmla="*/ 1216384 h 1377204"/>
                      <a:gd name="connsiteX66" fmla="*/ 748127 w 1377204"/>
                      <a:gd name="connsiteY66" fmla="*/ 1221329 h 1377204"/>
                      <a:gd name="connsiteX67" fmla="*/ 745183 w 1377204"/>
                      <a:gd name="connsiteY67" fmla="*/ 1221793 h 1377204"/>
                      <a:gd name="connsiteX68" fmla="*/ 739165 w 1377204"/>
                      <a:gd name="connsiteY68" fmla="*/ 1259602 h 1377204"/>
                      <a:gd name="connsiteX69" fmla="*/ 688601 w 1377204"/>
                      <a:gd name="connsiteY69" fmla="*/ 1377204 h 1377204"/>
                      <a:gd name="connsiteX70" fmla="*/ 638038 w 1377204"/>
                      <a:gd name="connsiteY70" fmla="*/ 1259602 h 1377204"/>
                      <a:gd name="connsiteX71" fmla="*/ 631992 w 1377204"/>
                      <a:gd name="connsiteY71" fmla="*/ 1221622 h 1377204"/>
                      <a:gd name="connsiteX72" fmla="*/ 624994 w 1377204"/>
                      <a:gd name="connsiteY72" fmla="*/ 1220917 h 1377204"/>
                      <a:gd name="connsiteX73" fmla="*/ 591558 w 1377204"/>
                      <a:gd name="connsiteY73" fmla="*/ 1218625 h 1377204"/>
                      <a:gd name="connsiteX74" fmla="*/ 585897 w 1377204"/>
                      <a:gd name="connsiteY74" fmla="*/ 1216976 h 1377204"/>
                      <a:gd name="connsiteX75" fmla="*/ 580030 w 1377204"/>
                      <a:gd name="connsiteY75" fmla="*/ 1216384 h 1377204"/>
                      <a:gd name="connsiteX76" fmla="*/ 540956 w 1377204"/>
                      <a:gd name="connsiteY76" fmla="*/ 1204779 h 1377204"/>
                      <a:gd name="connsiteX77" fmla="*/ 521583 w 1377204"/>
                      <a:gd name="connsiteY77" fmla="*/ 1236965 h 1377204"/>
                      <a:gd name="connsiteX78" fmla="*/ 430646 w 1377204"/>
                      <a:gd name="connsiteY78" fmla="*/ 1327063 h 1377204"/>
                      <a:gd name="connsiteX79" fmla="*/ 427820 w 1377204"/>
                      <a:gd name="connsiteY79" fmla="*/ 1199083 h 1377204"/>
                      <a:gd name="connsiteX80" fmla="*/ 436187 w 1377204"/>
                      <a:gd name="connsiteY80" fmla="*/ 1162711 h 1377204"/>
                      <a:gd name="connsiteX81" fmla="*/ 409253 w 1377204"/>
                      <a:gd name="connsiteY81" fmla="*/ 1149336 h 1377204"/>
                      <a:gd name="connsiteX82" fmla="*/ 399191 w 1377204"/>
                      <a:gd name="connsiteY82" fmla="*/ 1141999 h 1377204"/>
                      <a:gd name="connsiteX83" fmla="*/ 390225 w 1377204"/>
                      <a:gd name="connsiteY83" fmla="*/ 1137281 h 1377204"/>
                      <a:gd name="connsiteX84" fmla="*/ 363276 w 1377204"/>
                      <a:gd name="connsiteY84" fmla="*/ 1115813 h 1377204"/>
                      <a:gd name="connsiteX85" fmla="*/ 350450 w 1377204"/>
                      <a:gd name="connsiteY85" fmla="*/ 1106461 h 1377204"/>
                      <a:gd name="connsiteX86" fmla="*/ 320598 w 1377204"/>
                      <a:gd name="connsiteY86" fmla="*/ 1128115 h 1377204"/>
                      <a:gd name="connsiteX87" fmla="*/ 201687 w 1377204"/>
                      <a:gd name="connsiteY87" fmla="*/ 1175518 h 1377204"/>
                      <a:gd name="connsiteX88" fmla="*/ 249091 w 1377204"/>
                      <a:gd name="connsiteY88" fmla="*/ 1056607 h 1377204"/>
                      <a:gd name="connsiteX89" fmla="*/ 270240 w 1377204"/>
                      <a:gd name="connsiteY89" fmla="*/ 1027451 h 1377204"/>
                      <a:gd name="connsiteX90" fmla="*/ 265836 w 1377204"/>
                      <a:gd name="connsiteY90" fmla="*/ 1021096 h 1377204"/>
                      <a:gd name="connsiteX91" fmla="*/ 257000 w 1377204"/>
                      <a:gd name="connsiteY91" fmla="*/ 1011141 h 1377204"/>
                      <a:gd name="connsiteX92" fmla="*/ 239884 w 1377204"/>
                      <a:gd name="connsiteY92" fmla="*/ 983646 h 1377204"/>
                      <a:gd name="connsiteX93" fmla="*/ 221251 w 1377204"/>
                      <a:gd name="connsiteY93" fmla="*/ 956758 h 1377204"/>
                      <a:gd name="connsiteX94" fmla="*/ 217962 w 1377204"/>
                      <a:gd name="connsiteY94" fmla="*/ 949504 h 1377204"/>
                      <a:gd name="connsiteX95" fmla="*/ 182750 w 1377204"/>
                      <a:gd name="connsiteY95" fmla="*/ 958255 h 1377204"/>
                      <a:gd name="connsiteX96" fmla="*/ 54740 w 1377204"/>
                      <a:gd name="connsiteY96" fmla="*/ 957661 h 1377204"/>
                      <a:gd name="connsiteX97" fmla="*/ 143237 w 1377204"/>
                      <a:gd name="connsiteY97" fmla="*/ 865167 h 1377204"/>
                      <a:gd name="connsiteX98" fmla="*/ 173768 w 1377204"/>
                      <a:gd name="connsiteY98" fmla="*/ 846056 h 1377204"/>
                      <a:gd name="connsiteX99" fmla="*/ 154829 w 1377204"/>
                      <a:gd name="connsiteY99" fmla="*/ 762159 h 1377204"/>
                      <a:gd name="connsiteX100" fmla="*/ 154789 w 1377204"/>
                      <a:gd name="connsiteY100" fmla="*/ 761204 h 1377204"/>
                      <a:gd name="connsiteX101" fmla="*/ 154643 w 1377204"/>
                      <a:gd name="connsiteY101" fmla="*/ 760584 h 1377204"/>
                      <a:gd name="connsiteX102" fmla="*/ 153604 w 1377204"/>
                      <a:gd name="connsiteY102" fmla="*/ 744897 h 1377204"/>
                      <a:gd name="connsiteX103" fmla="*/ 117602 w 1377204"/>
                      <a:gd name="connsiteY103" fmla="*/ 739167 h 1377204"/>
                      <a:gd name="connsiteX104" fmla="*/ 0 w 1377204"/>
                      <a:gd name="connsiteY104" fmla="*/ 688603 h 1377204"/>
                      <a:gd name="connsiteX105" fmla="*/ 117602 w 1377204"/>
                      <a:gd name="connsiteY105" fmla="*/ 638040 h 1377204"/>
                      <a:gd name="connsiteX106" fmla="*/ 154711 w 1377204"/>
                      <a:gd name="connsiteY106" fmla="*/ 632133 h 1377204"/>
                      <a:gd name="connsiteX107" fmla="*/ 155056 w 1377204"/>
                      <a:gd name="connsiteY107" fmla="*/ 629899 h 1377204"/>
                      <a:gd name="connsiteX108" fmla="*/ 158290 w 1377204"/>
                      <a:gd name="connsiteY108" fmla="*/ 593240 h 1377204"/>
                      <a:gd name="connsiteX109" fmla="*/ 163285 w 1377204"/>
                      <a:gd name="connsiteY109" fmla="*/ 576547 h 1377204"/>
                      <a:gd name="connsiteX110" fmla="*/ 166559 w 1377204"/>
                      <a:gd name="connsiteY110" fmla="*/ 555318 h 1377204"/>
                      <a:gd name="connsiteX111" fmla="*/ 171472 w 1377204"/>
                      <a:gd name="connsiteY111" fmla="*/ 540384 h 1377204"/>
                      <a:gd name="connsiteX112" fmla="*/ 140238 w 1377204"/>
                      <a:gd name="connsiteY112" fmla="*/ 521585 h 1377204"/>
                      <a:gd name="connsiteX113" fmla="*/ 50141 w 1377204"/>
                      <a:gd name="connsiteY113" fmla="*/ 430648 h 1377204"/>
                      <a:gd name="connsiteX114" fmla="*/ 178121 w 1377204"/>
                      <a:gd name="connsiteY114" fmla="*/ 427822 h 1377204"/>
                      <a:gd name="connsiteX115" fmla="*/ 214889 w 1377204"/>
                      <a:gd name="connsiteY115" fmla="*/ 436280 h 1377204"/>
                      <a:gd name="connsiteX116" fmla="*/ 232629 w 1377204"/>
                      <a:gd name="connsiteY116" fmla="*/ 401526 h 1377204"/>
                      <a:gd name="connsiteX117" fmla="*/ 243539 w 1377204"/>
                      <a:gd name="connsiteY117" fmla="*/ 387887 h 1377204"/>
                      <a:gd name="connsiteX118" fmla="*/ 252102 w 1377204"/>
                      <a:gd name="connsiteY118" fmla="*/ 372795 h 1377204"/>
                      <a:gd name="connsiteX119" fmla="*/ 270833 w 1377204"/>
                      <a:gd name="connsiteY119" fmla="*/ 350573 h 1377204"/>
                      <a:gd name="connsiteX120" fmla="*/ 249091 w 1377204"/>
                      <a:gd name="connsiteY120" fmla="*/ 320599 h 1377204"/>
                      <a:gd name="connsiteX121" fmla="*/ 201687 w 1377204"/>
                      <a:gd name="connsiteY121" fmla="*/ 201688 h 1377204"/>
                      <a:gd name="connsiteX122" fmla="*/ 320598 w 1377204"/>
                      <a:gd name="connsiteY122" fmla="*/ 249092 h 1377204"/>
                      <a:gd name="connsiteX123" fmla="*/ 350235 w 1377204"/>
                      <a:gd name="connsiteY123" fmla="*/ 270589 h 1377204"/>
                      <a:gd name="connsiteX124" fmla="*/ 362398 w 1377204"/>
                      <a:gd name="connsiteY124" fmla="*/ 259829 h 1377204"/>
                      <a:gd name="connsiteX125" fmla="*/ 383154 w 1377204"/>
                      <a:gd name="connsiteY125" fmla="*/ 247378 h 1377204"/>
                      <a:gd name="connsiteX126" fmla="*/ 402190 w 1377204"/>
                      <a:gd name="connsiteY126" fmla="*/ 232275 h 1377204"/>
                      <a:gd name="connsiteX127" fmla="*/ 427881 w 1377204"/>
                      <a:gd name="connsiteY127" fmla="*/ 218688 h 1377204"/>
                      <a:gd name="connsiteX128" fmla="*/ 418951 w 1377204"/>
                      <a:gd name="connsiteY128" fmla="*/ 182752 h 1377204"/>
                      <a:gd name="connsiteX129" fmla="*/ 419544 w 1377204"/>
                      <a:gd name="connsiteY129" fmla="*/ 54742 h 1377204"/>
                      <a:gd name="connsiteX130" fmla="*/ 512038 w 1377204"/>
                      <a:gd name="connsiteY130" fmla="*/ 143239 h 1377204"/>
                      <a:gd name="connsiteX131" fmla="*/ 531464 w 1377204"/>
                      <a:gd name="connsiteY131" fmla="*/ 174273 h 1377204"/>
                      <a:gd name="connsiteX132" fmla="*/ 546772 w 1377204"/>
                      <a:gd name="connsiteY132" fmla="*/ 168853 h 1377204"/>
                      <a:gd name="connsiteX133" fmla="*/ 563516 w 1377204"/>
                      <a:gd name="connsiteY133" fmla="*/ 166213 h 1377204"/>
                      <a:gd name="connsiteX134" fmla="*/ 580030 w 1377204"/>
                      <a:gd name="connsiteY134" fmla="*/ 160822 h 1377204"/>
                      <a:gd name="connsiteX135" fmla="*/ 629071 w 1377204"/>
                      <a:gd name="connsiteY135" fmla="*/ 155879 h 1377204"/>
                      <a:gd name="connsiteX136" fmla="*/ 632019 w 1377204"/>
                      <a:gd name="connsiteY136" fmla="*/ 155414 h 1377204"/>
                      <a:gd name="connsiteX137" fmla="*/ 638038 w 1377204"/>
                      <a:gd name="connsiteY137" fmla="*/ 117602 h 1377204"/>
                      <a:gd name="connsiteX138" fmla="*/ 688601 w 1377204"/>
                      <a:gd name="connsiteY138" fmla="*/ 0 h 1377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</a:cxnLst>
                    <a:rect l="l" t="t" r="r" b="b"/>
                    <a:pathLst>
                      <a:path w="1377204" h="1377204">
                        <a:moveTo>
                          <a:pt x="688601" y="0"/>
                        </a:moveTo>
                        <a:cubicBezTo>
                          <a:pt x="707331" y="0"/>
                          <a:pt x="724731" y="43354"/>
                          <a:pt x="739165" y="117602"/>
                        </a:cubicBezTo>
                        <a:lnTo>
                          <a:pt x="745210" y="155584"/>
                        </a:lnTo>
                        <a:lnTo>
                          <a:pt x="752199" y="156289"/>
                        </a:lnTo>
                        <a:lnTo>
                          <a:pt x="785646" y="158581"/>
                        </a:lnTo>
                        <a:lnTo>
                          <a:pt x="791308" y="160231"/>
                        </a:lnTo>
                        <a:lnTo>
                          <a:pt x="797174" y="160822"/>
                        </a:lnTo>
                        <a:lnTo>
                          <a:pt x="836246" y="172427"/>
                        </a:lnTo>
                        <a:lnTo>
                          <a:pt x="855620" y="140239"/>
                        </a:lnTo>
                        <a:cubicBezTo>
                          <a:pt x="896816" y="76804"/>
                          <a:pt x="929190" y="43125"/>
                          <a:pt x="946556" y="50141"/>
                        </a:cubicBezTo>
                        <a:cubicBezTo>
                          <a:pt x="963922" y="57157"/>
                          <a:pt x="963814" y="103873"/>
                          <a:pt x="949384" y="178121"/>
                        </a:cubicBezTo>
                        <a:lnTo>
                          <a:pt x="941015" y="214495"/>
                        </a:lnTo>
                        <a:lnTo>
                          <a:pt x="967951" y="227870"/>
                        </a:lnTo>
                        <a:lnTo>
                          <a:pt x="978014" y="235208"/>
                        </a:lnTo>
                        <a:lnTo>
                          <a:pt x="986978" y="239925"/>
                        </a:lnTo>
                        <a:lnTo>
                          <a:pt x="1013922" y="261389"/>
                        </a:lnTo>
                        <a:lnTo>
                          <a:pt x="1026754" y="270745"/>
                        </a:lnTo>
                        <a:lnTo>
                          <a:pt x="1056606" y="249092"/>
                        </a:lnTo>
                        <a:cubicBezTo>
                          <a:pt x="1119314" y="206797"/>
                          <a:pt x="1162273" y="188444"/>
                          <a:pt x="1175517" y="201688"/>
                        </a:cubicBezTo>
                        <a:cubicBezTo>
                          <a:pt x="1188761" y="214932"/>
                          <a:pt x="1170409" y="257892"/>
                          <a:pt x="1128114" y="320599"/>
                        </a:cubicBezTo>
                        <a:lnTo>
                          <a:pt x="1106965" y="349756"/>
                        </a:lnTo>
                        <a:lnTo>
                          <a:pt x="1111371" y="356114"/>
                        </a:lnTo>
                        <a:lnTo>
                          <a:pt x="1120203" y="366065"/>
                        </a:lnTo>
                        <a:lnTo>
                          <a:pt x="1137318" y="393558"/>
                        </a:lnTo>
                        <a:lnTo>
                          <a:pt x="1155953" y="420449"/>
                        </a:lnTo>
                        <a:lnTo>
                          <a:pt x="1159242" y="427702"/>
                        </a:lnTo>
                        <a:lnTo>
                          <a:pt x="1194453" y="418952"/>
                        </a:lnTo>
                        <a:cubicBezTo>
                          <a:pt x="1268439" y="403228"/>
                          <a:pt x="1315145" y="402304"/>
                          <a:pt x="1322463" y="419545"/>
                        </a:cubicBezTo>
                        <a:cubicBezTo>
                          <a:pt x="1329781" y="436786"/>
                          <a:pt x="1296673" y="469743"/>
                          <a:pt x="1233967" y="512040"/>
                        </a:cubicBezTo>
                        <a:lnTo>
                          <a:pt x="1203435" y="531151"/>
                        </a:lnTo>
                        <a:lnTo>
                          <a:pt x="1222374" y="615048"/>
                        </a:lnTo>
                        <a:lnTo>
                          <a:pt x="1222414" y="615997"/>
                        </a:lnTo>
                        <a:lnTo>
                          <a:pt x="1222561" y="616623"/>
                        </a:lnTo>
                        <a:lnTo>
                          <a:pt x="1223600" y="632309"/>
                        </a:lnTo>
                        <a:lnTo>
                          <a:pt x="1259602" y="638040"/>
                        </a:lnTo>
                        <a:cubicBezTo>
                          <a:pt x="1333850" y="652474"/>
                          <a:pt x="1377204" y="669874"/>
                          <a:pt x="1377204" y="688603"/>
                        </a:cubicBezTo>
                        <a:cubicBezTo>
                          <a:pt x="1377204" y="707333"/>
                          <a:pt x="1333850" y="724733"/>
                          <a:pt x="1259602" y="739167"/>
                        </a:cubicBezTo>
                        <a:lnTo>
                          <a:pt x="1222492" y="745074"/>
                        </a:lnTo>
                        <a:lnTo>
                          <a:pt x="1222149" y="747295"/>
                        </a:lnTo>
                        <a:lnTo>
                          <a:pt x="1218914" y="783967"/>
                        </a:lnTo>
                        <a:lnTo>
                          <a:pt x="1213917" y="800669"/>
                        </a:lnTo>
                        <a:lnTo>
                          <a:pt x="1210644" y="821889"/>
                        </a:lnTo>
                        <a:lnTo>
                          <a:pt x="1205731" y="836822"/>
                        </a:lnTo>
                        <a:lnTo>
                          <a:pt x="1236965" y="855622"/>
                        </a:lnTo>
                        <a:cubicBezTo>
                          <a:pt x="1300399" y="896819"/>
                          <a:pt x="1334078" y="929193"/>
                          <a:pt x="1327062" y="946558"/>
                        </a:cubicBezTo>
                        <a:cubicBezTo>
                          <a:pt x="1320046" y="963924"/>
                          <a:pt x="1273331" y="963816"/>
                          <a:pt x="1199082" y="949386"/>
                        </a:cubicBezTo>
                        <a:lnTo>
                          <a:pt x="1162315" y="940926"/>
                        </a:lnTo>
                        <a:lnTo>
                          <a:pt x="1144574" y="975682"/>
                        </a:lnTo>
                        <a:lnTo>
                          <a:pt x="1133670" y="989314"/>
                        </a:lnTo>
                        <a:lnTo>
                          <a:pt x="1125102" y="1004413"/>
                        </a:lnTo>
                        <a:lnTo>
                          <a:pt x="1106372" y="1026634"/>
                        </a:lnTo>
                        <a:lnTo>
                          <a:pt x="1128114" y="1056607"/>
                        </a:lnTo>
                        <a:cubicBezTo>
                          <a:pt x="1170409" y="1119315"/>
                          <a:pt x="1188761" y="1162274"/>
                          <a:pt x="1175517" y="1175518"/>
                        </a:cubicBezTo>
                        <a:cubicBezTo>
                          <a:pt x="1162273" y="1188762"/>
                          <a:pt x="1119314" y="1170410"/>
                          <a:pt x="1056606" y="1128115"/>
                        </a:cubicBezTo>
                        <a:lnTo>
                          <a:pt x="1026970" y="1106618"/>
                        </a:lnTo>
                        <a:lnTo>
                          <a:pt x="1014806" y="1117378"/>
                        </a:lnTo>
                        <a:lnTo>
                          <a:pt x="994048" y="1129831"/>
                        </a:lnTo>
                        <a:lnTo>
                          <a:pt x="975013" y="1144933"/>
                        </a:lnTo>
                        <a:lnTo>
                          <a:pt x="949323" y="1158519"/>
                        </a:lnTo>
                        <a:lnTo>
                          <a:pt x="958253" y="1194455"/>
                        </a:lnTo>
                        <a:cubicBezTo>
                          <a:pt x="973978" y="1268440"/>
                          <a:pt x="974901" y="1315146"/>
                          <a:pt x="957660" y="1322464"/>
                        </a:cubicBezTo>
                        <a:cubicBezTo>
                          <a:pt x="940419" y="1329783"/>
                          <a:pt x="907463" y="1296674"/>
                          <a:pt x="865165" y="1233968"/>
                        </a:cubicBezTo>
                        <a:lnTo>
                          <a:pt x="845740" y="1202935"/>
                        </a:lnTo>
                        <a:lnTo>
                          <a:pt x="830431" y="1208355"/>
                        </a:lnTo>
                        <a:lnTo>
                          <a:pt x="813684" y="1210995"/>
                        </a:lnTo>
                        <a:lnTo>
                          <a:pt x="797174" y="1216384"/>
                        </a:lnTo>
                        <a:lnTo>
                          <a:pt x="748127" y="1221329"/>
                        </a:lnTo>
                        <a:lnTo>
                          <a:pt x="745183" y="1221793"/>
                        </a:lnTo>
                        <a:lnTo>
                          <a:pt x="739165" y="1259602"/>
                        </a:lnTo>
                        <a:cubicBezTo>
                          <a:pt x="724731" y="1333850"/>
                          <a:pt x="707331" y="1377204"/>
                          <a:pt x="688601" y="1377204"/>
                        </a:cubicBezTo>
                        <a:cubicBezTo>
                          <a:pt x="669871" y="1377204"/>
                          <a:pt x="652471" y="1333850"/>
                          <a:pt x="638038" y="1259602"/>
                        </a:cubicBezTo>
                        <a:lnTo>
                          <a:pt x="631992" y="1221622"/>
                        </a:lnTo>
                        <a:lnTo>
                          <a:pt x="624994" y="1220917"/>
                        </a:lnTo>
                        <a:lnTo>
                          <a:pt x="591558" y="1218625"/>
                        </a:lnTo>
                        <a:lnTo>
                          <a:pt x="585897" y="1216976"/>
                        </a:lnTo>
                        <a:lnTo>
                          <a:pt x="580030" y="1216384"/>
                        </a:lnTo>
                        <a:lnTo>
                          <a:pt x="540956" y="1204779"/>
                        </a:lnTo>
                        <a:lnTo>
                          <a:pt x="521583" y="1236965"/>
                        </a:lnTo>
                        <a:cubicBezTo>
                          <a:pt x="480386" y="1300400"/>
                          <a:pt x="448012" y="1334079"/>
                          <a:pt x="430646" y="1327063"/>
                        </a:cubicBezTo>
                        <a:cubicBezTo>
                          <a:pt x="413280" y="1320046"/>
                          <a:pt x="413388" y="1273331"/>
                          <a:pt x="427820" y="1199083"/>
                        </a:cubicBezTo>
                        <a:lnTo>
                          <a:pt x="436187" y="1162711"/>
                        </a:lnTo>
                        <a:lnTo>
                          <a:pt x="409253" y="1149336"/>
                        </a:lnTo>
                        <a:lnTo>
                          <a:pt x="399191" y="1141999"/>
                        </a:lnTo>
                        <a:lnTo>
                          <a:pt x="390225" y="1137281"/>
                        </a:lnTo>
                        <a:lnTo>
                          <a:pt x="363276" y="1115813"/>
                        </a:lnTo>
                        <a:lnTo>
                          <a:pt x="350450" y="1106461"/>
                        </a:lnTo>
                        <a:lnTo>
                          <a:pt x="320598" y="1128115"/>
                        </a:lnTo>
                        <a:cubicBezTo>
                          <a:pt x="257891" y="1170410"/>
                          <a:pt x="214931" y="1188762"/>
                          <a:pt x="201687" y="1175518"/>
                        </a:cubicBezTo>
                        <a:cubicBezTo>
                          <a:pt x="188443" y="1162274"/>
                          <a:pt x="206796" y="1119315"/>
                          <a:pt x="249091" y="1056607"/>
                        </a:cubicBezTo>
                        <a:lnTo>
                          <a:pt x="270240" y="1027451"/>
                        </a:lnTo>
                        <a:lnTo>
                          <a:pt x="265836" y="1021096"/>
                        </a:lnTo>
                        <a:lnTo>
                          <a:pt x="257000" y="1011141"/>
                        </a:lnTo>
                        <a:lnTo>
                          <a:pt x="239884" y="983646"/>
                        </a:lnTo>
                        <a:lnTo>
                          <a:pt x="221251" y="956758"/>
                        </a:lnTo>
                        <a:lnTo>
                          <a:pt x="217962" y="949504"/>
                        </a:lnTo>
                        <a:lnTo>
                          <a:pt x="182750" y="958255"/>
                        </a:lnTo>
                        <a:cubicBezTo>
                          <a:pt x="108765" y="973980"/>
                          <a:pt x="62059" y="974902"/>
                          <a:pt x="54740" y="957661"/>
                        </a:cubicBezTo>
                        <a:cubicBezTo>
                          <a:pt x="47422" y="940420"/>
                          <a:pt x="80531" y="907465"/>
                          <a:pt x="143237" y="865167"/>
                        </a:cubicBezTo>
                        <a:lnTo>
                          <a:pt x="173768" y="846056"/>
                        </a:lnTo>
                        <a:lnTo>
                          <a:pt x="154829" y="762159"/>
                        </a:lnTo>
                        <a:lnTo>
                          <a:pt x="154789" y="761204"/>
                        </a:lnTo>
                        <a:lnTo>
                          <a:pt x="154643" y="760584"/>
                        </a:lnTo>
                        <a:lnTo>
                          <a:pt x="153604" y="744897"/>
                        </a:lnTo>
                        <a:lnTo>
                          <a:pt x="117602" y="739167"/>
                        </a:lnTo>
                        <a:cubicBezTo>
                          <a:pt x="43354" y="724733"/>
                          <a:pt x="0" y="707333"/>
                          <a:pt x="0" y="688603"/>
                        </a:cubicBezTo>
                        <a:cubicBezTo>
                          <a:pt x="0" y="669874"/>
                          <a:pt x="43354" y="652474"/>
                          <a:pt x="117602" y="638040"/>
                        </a:cubicBezTo>
                        <a:lnTo>
                          <a:pt x="154711" y="632133"/>
                        </a:lnTo>
                        <a:lnTo>
                          <a:pt x="155056" y="629899"/>
                        </a:lnTo>
                        <a:lnTo>
                          <a:pt x="158290" y="593240"/>
                        </a:lnTo>
                        <a:lnTo>
                          <a:pt x="163285" y="576547"/>
                        </a:lnTo>
                        <a:lnTo>
                          <a:pt x="166559" y="555318"/>
                        </a:lnTo>
                        <a:lnTo>
                          <a:pt x="171472" y="540384"/>
                        </a:lnTo>
                        <a:lnTo>
                          <a:pt x="140238" y="521585"/>
                        </a:lnTo>
                        <a:cubicBezTo>
                          <a:pt x="76804" y="480388"/>
                          <a:pt x="43125" y="448014"/>
                          <a:pt x="50141" y="430648"/>
                        </a:cubicBezTo>
                        <a:cubicBezTo>
                          <a:pt x="57157" y="413283"/>
                          <a:pt x="103872" y="413391"/>
                          <a:pt x="178121" y="427822"/>
                        </a:cubicBezTo>
                        <a:lnTo>
                          <a:pt x="214889" y="436280"/>
                        </a:lnTo>
                        <a:lnTo>
                          <a:pt x="232629" y="401526"/>
                        </a:lnTo>
                        <a:lnTo>
                          <a:pt x="243539" y="387887"/>
                        </a:lnTo>
                        <a:lnTo>
                          <a:pt x="252102" y="372795"/>
                        </a:lnTo>
                        <a:lnTo>
                          <a:pt x="270833" y="350573"/>
                        </a:lnTo>
                        <a:lnTo>
                          <a:pt x="249091" y="320599"/>
                        </a:lnTo>
                        <a:cubicBezTo>
                          <a:pt x="206796" y="257892"/>
                          <a:pt x="188443" y="214932"/>
                          <a:pt x="201687" y="201688"/>
                        </a:cubicBezTo>
                        <a:cubicBezTo>
                          <a:pt x="214931" y="188444"/>
                          <a:pt x="257891" y="206797"/>
                          <a:pt x="320598" y="249092"/>
                        </a:cubicBezTo>
                        <a:lnTo>
                          <a:pt x="350235" y="270589"/>
                        </a:lnTo>
                        <a:lnTo>
                          <a:pt x="362398" y="259829"/>
                        </a:lnTo>
                        <a:lnTo>
                          <a:pt x="383154" y="247378"/>
                        </a:lnTo>
                        <a:lnTo>
                          <a:pt x="402190" y="232275"/>
                        </a:lnTo>
                        <a:lnTo>
                          <a:pt x="427881" y="218688"/>
                        </a:lnTo>
                        <a:lnTo>
                          <a:pt x="418951" y="182752"/>
                        </a:lnTo>
                        <a:cubicBezTo>
                          <a:pt x="403226" y="108767"/>
                          <a:pt x="402303" y="62060"/>
                          <a:pt x="419544" y="54742"/>
                        </a:cubicBezTo>
                        <a:cubicBezTo>
                          <a:pt x="436784" y="47423"/>
                          <a:pt x="469741" y="80533"/>
                          <a:pt x="512038" y="143239"/>
                        </a:cubicBezTo>
                        <a:lnTo>
                          <a:pt x="531464" y="174273"/>
                        </a:lnTo>
                        <a:lnTo>
                          <a:pt x="546772" y="168853"/>
                        </a:lnTo>
                        <a:lnTo>
                          <a:pt x="563516" y="166213"/>
                        </a:lnTo>
                        <a:lnTo>
                          <a:pt x="580030" y="160822"/>
                        </a:lnTo>
                        <a:lnTo>
                          <a:pt x="629071" y="155879"/>
                        </a:lnTo>
                        <a:lnTo>
                          <a:pt x="632019" y="155414"/>
                        </a:lnTo>
                        <a:lnTo>
                          <a:pt x="638038" y="117602"/>
                        </a:lnTo>
                        <a:cubicBezTo>
                          <a:pt x="652471" y="43354"/>
                          <a:pt x="669871" y="0"/>
                          <a:pt x="688601" y="0"/>
                        </a:cubicBezTo>
                        <a:close/>
                      </a:path>
                    </a:pathLst>
                  </a:custGeom>
                  <a:noFill/>
                  <a:ln w="158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CB6F1881-78DF-7935-6989-6C2FC12E46C2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4044469" y="2323605"/>
                    <a:ext cx="651106" cy="460662"/>
                    <a:chOff x="8154724" y="4649610"/>
                    <a:chExt cx="1299196" cy="919191"/>
                  </a:xfrm>
                  <a:noFill/>
                </p:grpSpPr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C5B318D8-46BF-D904-3163-E70A6A00C079}"/>
                        </a:ext>
                      </a:extLst>
                    </p:cNvPr>
                    <p:cNvSpPr/>
                    <p:nvPr/>
                  </p:nvSpPr>
                  <p:spPr bwMode="gray">
                    <a:xfrm rot="3707938">
                      <a:off x="8344726" y="4459608"/>
                      <a:ext cx="919191" cy="1299196"/>
                    </a:xfrm>
                    <a:custGeom>
                      <a:avLst/>
                      <a:gdLst>
                        <a:gd name="connsiteX0" fmla="*/ 596339 w 919191"/>
                        <a:gd name="connsiteY0" fmla="*/ 188842 h 1299196"/>
                        <a:gd name="connsiteX1" fmla="*/ 564560 w 919191"/>
                        <a:gd name="connsiteY1" fmla="*/ 366898 h 1299196"/>
                        <a:gd name="connsiteX2" fmla="*/ 673056 w 919191"/>
                        <a:gd name="connsiteY2" fmla="*/ 618708 h 1299196"/>
                        <a:gd name="connsiteX3" fmla="*/ 781553 w 919191"/>
                        <a:gd name="connsiteY3" fmla="*/ 366898 h 1299196"/>
                        <a:gd name="connsiteX4" fmla="*/ 673057 w 919191"/>
                        <a:gd name="connsiteY4" fmla="*/ 115090 h 1299196"/>
                        <a:gd name="connsiteX5" fmla="*/ 596339 w 919191"/>
                        <a:gd name="connsiteY5" fmla="*/ 188842 h 1299196"/>
                        <a:gd name="connsiteX6" fmla="*/ 541523 w 919191"/>
                        <a:gd name="connsiteY6" fmla="*/ 111384 h 1299196"/>
                        <a:gd name="connsiteX7" fmla="*/ 697958 w 919191"/>
                        <a:gd name="connsiteY7" fmla="*/ 0 h 1299196"/>
                        <a:gd name="connsiteX8" fmla="*/ 919191 w 919191"/>
                        <a:gd name="connsiteY8" fmla="*/ 380293 h 1299196"/>
                        <a:gd name="connsiteX9" fmla="*/ 697959 w 919191"/>
                        <a:gd name="connsiteY9" fmla="*/ 760585 h 1299196"/>
                        <a:gd name="connsiteX10" fmla="*/ 659118 w 919191"/>
                        <a:gd name="connsiteY10" fmla="*/ 747105 h 1299196"/>
                        <a:gd name="connsiteX11" fmla="*/ 646226 w 919191"/>
                        <a:gd name="connsiteY11" fmla="*/ 706278 h 1299196"/>
                        <a:gd name="connsiteX12" fmla="*/ 619213 w 919191"/>
                        <a:gd name="connsiteY12" fmla="*/ 649997 h 1299196"/>
                        <a:gd name="connsiteX13" fmla="*/ 619212 w 919191"/>
                        <a:gd name="connsiteY13" fmla="*/ 649995 h 1299196"/>
                        <a:gd name="connsiteX14" fmla="*/ 591074 w 919191"/>
                        <a:gd name="connsiteY14" fmla="*/ 610088 h 1299196"/>
                        <a:gd name="connsiteX15" fmla="*/ 586470 w 919191"/>
                        <a:gd name="connsiteY15" fmla="*/ 603558 h 1299196"/>
                        <a:gd name="connsiteX16" fmla="*/ 580578 w 919191"/>
                        <a:gd name="connsiteY16" fmla="*/ 598060 h 1299196"/>
                        <a:gd name="connsiteX17" fmla="*/ 548890 w 919191"/>
                        <a:gd name="connsiteY17" fmla="*/ 568495 h 1299196"/>
                        <a:gd name="connsiteX18" fmla="*/ 548889 w 919191"/>
                        <a:gd name="connsiteY18" fmla="*/ 568495 h 1299196"/>
                        <a:gd name="connsiteX19" fmla="*/ 507362 w 919191"/>
                        <a:gd name="connsiteY19" fmla="*/ 546336 h 1299196"/>
                        <a:gd name="connsiteX20" fmla="*/ 500726 w 919191"/>
                        <a:gd name="connsiteY20" fmla="*/ 545187 h 1299196"/>
                        <a:gd name="connsiteX21" fmla="*/ 494112 w 919191"/>
                        <a:gd name="connsiteY21" fmla="*/ 528320 h 1299196"/>
                        <a:gd name="connsiteX22" fmla="*/ 476726 w 919191"/>
                        <a:gd name="connsiteY22" fmla="*/ 380292 h 1299196"/>
                        <a:gd name="connsiteX23" fmla="*/ 541523 w 919191"/>
                        <a:gd name="connsiteY23" fmla="*/ 111384 h 1299196"/>
                        <a:gd name="connsiteX24" fmla="*/ 64797 w 919191"/>
                        <a:gd name="connsiteY24" fmla="*/ 381724 h 1299196"/>
                        <a:gd name="connsiteX25" fmla="*/ 221233 w 919191"/>
                        <a:gd name="connsiteY25" fmla="*/ 270339 h 1299196"/>
                        <a:gd name="connsiteX26" fmla="*/ 425080 w 919191"/>
                        <a:gd name="connsiteY26" fmla="*/ 502605 h 1299196"/>
                        <a:gd name="connsiteX27" fmla="*/ 432529 w 919191"/>
                        <a:gd name="connsiteY27" fmla="*/ 543852 h 1299196"/>
                        <a:gd name="connsiteX28" fmla="*/ 462776 w 919191"/>
                        <a:gd name="connsiteY28" fmla="*/ 538610 h 1299196"/>
                        <a:gd name="connsiteX29" fmla="*/ 500726 w 919191"/>
                        <a:gd name="connsiteY29" fmla="*/ 545187 h 1299196"/>
                        <a:gd name="connsiteX30" fmla="*/ 503720 w 919191"/>
                        <a:gd name="connsiteY30" fmla="*/ 552820 h 1299196"/>
                        <a:gd name="connsiteX31" fmla="*/ 548889 w 919191"/>
                        <a:gd name="connsiteY31" fmla="*/ 568495 h 1299196"/>
                        <a:gd name="connsiteX32" fmla="*/ 548890 w 919191"/>
                        <a:gd name="connsiteY32" fmla="*/ 568495 h 1299196"/>
                        <a:gd name="connsiteX33" fmla="*/ 580578 w 919191"/>
                        <a:gd name="connsiteY33" fmla="*/ 598060 h 1299196"/>
                        <a:gd name="connsiteX34" fmla="*/ 586470 w 919191"/>
                        <a:gd name="connsiteY34" fmla="*/ 603558 h 1299196"/>
                        <a:gd name="connsiteX35" fmla="*/ 591074 w 919191"/>
                        <a:gd name="connsiteY35" fmla="*/ 610088 h 1299196"/>
                        <a:gd name="connsiteX36" fmla="*/ 619212 w 919191"/>
                        <a:gd name="connsiteY36" fmla="*/ 649995 h 1299196"/>
                        <a:gd name="connsiteX37" fmla="*/ 619213 w 919191"/>
                        <a:gd name="connsiteY37" fmla="*/ 649997 h 1299196"/>
                        <a:gd name="connsiteX38" fmla="*/ 657015 w 919191"/>
                        <a:gd name="connsiteY38" fmla="*/ 746376 h 1299196"/>
                        <a:gd name="connsiteX39" fmla="*/ 659118 w 919191"/>
                        <a:gd name="connsiteY39" fmla="*/ 747105 h 1299196"/>
                        <a:gd name="connsiteX40" fmla="*/ 666624 w 919191"/>
                        <a:gd name="connsiteY40" fmla="*/ 770876 h 1299196"/>
                        <a:gd name="connsiteX41" fmla="*/ 684009 w 919191"/>
                        <a:gd name="connsiteY41" fmla="*/ 918903 h 1299196"/>
                        <a:gd name="connsiteX42" fmla="*/ 462776 w 919191"/>
                        <a:gd name="connsiteY42" fmla="*/ 1299196 h 1299196"/>
                        <a:gd name="connsiteX43" fmla="*/ 258929 w 919191"/>
                        <a:gd name="connsiteY43" fmla="*/ 1066930 h 1299196"/>
                        <a:gd name="connsiteX44" fmla="*/ 251480 w 919191"/>
                        <a:gd name="connsiteY44" fmla="*/ 1025684 h 1299196"/>
                        <a:gd name="connsiteX45" fmla="*/ 251481 w 919191"/>
                        <a:gd name="connsiteY45" fmla="*/ 1025684 h 1299196"/>
                        <a:gd name="connsiteX46" fmla="*/ 246039 w 919191"/>
                        <a:gd name="connsiteY46" fmla="*/ 995545 h 1299196"/>
                        <a:gd name="connsiteX47" fmla="*/ 241544 w 919191"/>
                        <a:gd name="connsiteY47" fmla="*/ 918903 h 1299196"/>
                        <a:gd name="connsiteX48" fmla="*/ 245050 w 919191"/>
                        <a:gd name="connsiteY48" fmla="*/ 859107 h 1299196"/>
                        <a:gd name="connsiteX49" fmla="*/ 245050 w 919191"/>
                        <a:gd name="connsiteY49" fmla="*/ 859108 h 1299196"/>
                        <a:gd name="connsiteX50" fmla="*/ 246038 w 919191"/>
                        <a:gd name="connsiteY50" fmla="*/ 842261 h 1299196"/>
                        <a:gd name="connsiteX51" fmla="*/ 279326 w 919191"/>
                        <a:gd name="connsiteY51" fmla="*/ 706278 h 1299196"/>
                        <a:gd name="connsiteX52" fmla="*/ 303137 w 919191"/>
                        <a:gd name="connsiteY52" fmla="*/ 656669 h 1299196"/>
                        <a:gd name="connsiteX53" fmla="*/ 303137 w 919191"/>
                        <a:gd name="connsiteY53" fmla="*/ 656672 h 1299196"/>
                        <a:gd name="connsiteX54" fmla="*/ 306341 w 919191"/>
                        <a:gd name="connsiteY54" fmla="*/ 649995 h 1299196"/>
                        <a:gd name="connsiteX55" fmla="*/ 351550 w 919191"/>
                        <a:gd name="connsiteY55" fmla="*/ 591925 h 1299196"/>
                        <a:gd name="connsiteX56" fmla="*/ 363958 w 919191"/>
                        <a:gd name="connsiteY56" fmla="*/ 580349 h 1299196"/>
                        <a:gd name="connsiteX57" fmla="*/ 418191 w 919191"/>
                        <a:gd name="connsiteY57" fmla="*/ 546336 h 1299196"/>
                        <a:gd name="connsiteX58" fmla="*/ 418190 w 919191"/>
                        <a:gd name="connsiteY58" fmla="*/ 546336 h 1299196"/>
                        <a:gd name="connsiteX59" fmla="*/ 376662 w 919191"/>
                        <a:gd name="connsiteY59" fmla="*/ 568495 h 1299196"/>
                        <a:gd name="connsiteX60" fmla="*/ 363958 w 919191"/>
                        <a:gd name="connsiteY60" fmla="*/ 580349 h 1299196"/>
                        <a:gd name="connsiteX61" fmla="*/ 357324 w 919191"/>
                        <a:gd name="connsiteY61" fmla="*/ 584509 h 1299196"/>
                        <a:gd name="connsiteX62" fmla="*/ 351550 w 919191"/>
                        <a:gd name="connsiteY62" fmla="*/ 591925 h 1299196"/>
                        <a:gd name="connsiteX63" fmla="*/ 339083 w 919191"/>
                        <a:gd name="connsiteY63" fmla="*/ 603558 h 1299196"/>
                        <a:gd name="connsiteX64" fmla="*/ 306341 w 919191"/>
                        <a:gd name="connsiteY64" fmla="*/ 649995 h 1299196"/>
                        <a:gd name="connsiteX65" fmla="*/ 303137 w 919191"/>
                        <a:gd name="connsiteY65" fmla="*/ 656669 h 1299196"/>
                        <a:gd name="connsiteX66" fmla="*/ 304827 w 919191"/>
                        <a:gd name="connsiteY66" fmla="*/ 637238 h 1299196"/>
                        <a:gd name="connsiteX67" fmla="*/ 196331 w 919191"/>
                        <a:gd name="connsiteY67" fmla="*/ 385429 h 1299196"/>
                        <a:gd name="connsiteX68" fmla="*/ 119613 w 919191"/>
                        <a:gd name="connsiteY68" fmla="*/ 459182 h 1299196"/>
                        <a:gd name="connsiteX69" fmla="*/ 87835 w 919191"/>
                        <a:gd name="connsiteY69" fmla="*/ 637237 h 1299196"/>
                        <a:gd name="connsiteX70" fmla="*/ 196331 w 919191"/>
                        <a:gd name="connsiteY70" fmla="*/ 889047 h 1299196"/>
                        <a:gd name="connsiteX71" fmla="*/ 238563 w 919191"/>
                        <a:gd name="connsiteY71" fmla="*/ 869259 h 1299196"/>
                        <a:gd name="connsiteX72" fmla="*/ 245050 w 919191"/>
                        <a:gd name="connsiteY72" fmla="*/ 859108 h 1299196"/>
                        <a:gd name="connsiteX73" fmla="*/ 241543 w 919191"/>
                        <a:gd name="connsiteY73" fmla="*/ 918903 h 1299196"/>
                        <a:gd name="connsiteX74" fmla="*/ 246038 w 919191"/>
                        <a:gd name="connsiteY74" fmla="*/ 995545 h 1299196"/>
                        <a:gd name="connsiteX75" fmla="*/ 251480 w 919191"/>
                        <a:gd name="connsiteY75" fmla="*/ 1025684 h 1299196"/>
                        <a:gd name="connsiteX76" fmla="*/ 221233 w 919191"/>
                        <a:gd name="connsiteY76" fmla="*/ 1030925 h 1299196"/>
                        <a:gd name="connsiteX77" fmla="*/ 0 w 919191"/>
                        <a:gd name="connsiteY77" fmla="*/ 650632 h 1299196"/>
                        <a:gd name="connsiteX78" fmla="*/ 64797 w 919191"/>
                        <a:gd name="connsiteY78" fmla="*/ 381724 h 1299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</a:cxnLst>
                      <a:rect l="l" t="t" r="r" b="b"/>
                      <a:pathLst>
                        <a:path w="919191" h="1299196">
                          <a:moveTo>
                            <a:pt x="596339" y="188842"/>
                          </a:moveTo>
                          <a:cubicBezTo>
                            <a:pt x="576704" y="234411"/>
                            <a:pt x="564562" y="297363"/>
                            <a:pt x="564560" y="366898"/>
                          </a:cubicBezTo>
                          <a:cubicBezTo>
                            <a:pt x="564561" y="505968"/>
                            <a:pt x="613135" y="618707"/>
                            <a:pt x="673056" y="618708"/>
                          </a:cubicBezTo>
                          <a:cubicBezTo>
                            <a:pt x="732978" y="618708"/>
                            <a:pt x="781553" y="505969"/>
                            <a:pt x="781553" y="366898"/>
                          </a:cubicBezTo>
                          <a:cubicBezTo>
                            <a:pt x="781554" y="227828"/>
                            <a:pt x="732978" y="115089"/>
                            <a:pt x="673057" y="115090"/>
                          </a:cubicBezTo>
                          <a:cubicBezTo>
                            <a:pt x="643097" y="115090"/>
                            <a:pt x="615973" y="143274"/>
                            <a:pt x="596339" y="188842"/>
                          </a:cubicBezTo>
                          <a:close/>
                          <a:moveTo>
                            <a:pt x="541523" y="111384"/>
                          </a:moveTo>
                          <a:cubicBezTo>
                            <a:pt x="581559" y="42566"/>
                            <a:pt x="636866" y="0"/>
                            <a:pt x="697958" y="0"/>
                          </a:cubicBezTo>
                          <a:cubicBezTo>
                            <a:pt x="820142" y="0"/>
                            <a:pt x="919192" y="170262"/>
                            <a:pt x="919191" y="380293"/>
                          </a:cubicBezTo>
                          <a:cubicBezTo>
                            <a:pt x="919191" y="590322"/>
                            <a:pt x="820143" y="760585"/>
                            <a:pt x="697959" y="760585"/>
                          </a:cubicBezTo>
                          <a:lnTo>
                            <a:pt x="659118" y="747105"/>
                          </a:lnTo>
                          <a:lnTo>
                            <a:pt x="646226" y="706278"/>
                          </a:lnTo>
                          <a:lnTo>
                            <a:pt x="619213" y="649997"/>
                          </a:lnTo>
                          <a:lnTo>
                            <a:pt x="619212" y="649995"/>
                          </a:lnTo>
                          <a:lnTo>
                            <a:pt x="591074" y="610088"/>
                          </a:lnTo>
                          <a:lnTo>
                            <a:pt x="586470" y="603558"/>
                          </a:lnTo>
                          <a:lnTo>
                            <a:pt x="580578" y="598060"/>
                          </a:lnTo>
                          <a:lnTo>
                            <a:pt x="548890" y="568495"/>
                          </a:lnTo>
                          <a:lnTo>
                            <a:pt x="548889" y="568495"/>
                          </a:lnTo>
                          <a:lnTo>
                            <a:pt x="507362" y="546336"/>
                          </a:lnTo>
                          <a:lnTo>
                            <a:pt x="500726" y="545187"/>
                          </a:lnTo>
                          <a:lnTo>
                            <a:pt x="494112" y="528320"/>
                          </a:lnTo>
                          <a:cubicBezTo>
                            <a:pt x="482916" y="482822"/>
                            <a:pt x="476726" y="432800"/>
                            <a:pt x="476726" y="380292"/>
                          </a:cubicBezTo>
                          <a:cubicBezTo>
                            <a:pt x="476726" y="275277"/>
                            <a:pt x="501487" y="180204"/>
                            <a:pt x="541523" y="111384"/>
                          </a:cubicBezTo>
                          <a:close/>
                          <a:moveTo>
                            <a:pt x="64797" y="381724"/>
                          </a:moveTo>
                          <a:cubicBezTo>
                            <a:pt x="104833" y="312905"/>
                            <a:pt x="160141" y="270339"/>
                            <a:pt x="221233" y="270339"/>
                          </a:cubicBezTo>
                          <a:cubicBezTo>
                            <a:pt x="312871" y="270339"/>
                            <a:pt x="391495" y="366112"/>
                            <a:pt x="425080" y="502605"/>
                          </a:cubicBezTo>
                          <a:lnTo>
                            <a:pt x="432529" y="543852"/>
                          </a:lnTo>
                          <a:lnTo>
                            <a:pt x="462776" y="538610"/>
                          </a:lnTo>
                          <a:lnTo>
                            <a:pt x="500726" y="545187"/>
                          </a:lnTo>
                          <a:lnTo>
                            <a:pt x="503720" y="552820"/>
                          </a:lnTo>
                          <a:lnTo>
                            <a:pt x="548889" y="568495"/>
                          </a:lnTo>
                          <a:lnTo>
                            <a:pt x="548890" y="568495"/>
                          </a:lnTo>
                          <a:lnTo>
                            <a:pt x="580578" y="598060"/>
                          </a:lnTo>
                          <a:lnTo>
                            <a:pt x="586470" y="603558"/>
                          </a:lnTo>
                          <a:lnTo>
                            <a:pt x="591074" y="610088"/>
                          </a:lnTo>
                          <a:lnTo>
                            <a:pt x="619212" y="649995"/>
                          </a:lnTo>
                          <a:lnTo>
                            <a:pt x="619213" y="649997"/>
                          </a:lnTo>
                          <a:lnTo>
                            <a:pt x="657015" y="746376"/>
                          </a:lnTo>
                          <a:lnTo>
                            <a:pt x="659118" y="747105"/>
                          </a:lnTo>
                          <a:lnTo>
                            <a:pt x="666624" y="770876"/>
                          </a:lnTo>
                          <a:cubicBezTo>
                            <a:pt x="677819" y="816374"/>
                            <a:pt x="684010" y="866395"/>
                            <a:pt x="684009" y="918903"/>
                          </a:cubicBezTo>
                          <a:cubicBezTo>
                            <a:pt x="684009" y="1128933"/>
                            <a:pt x="584960" y="1299196"/>
                            <a:pt x="462776" y="1299196"/>
                          </a:cubicBezTo>
                          <a:cubicBezTo>
                            <a:pt x="371138" y="1299196"/>
                            <a:pt x="292514" y="1203423"/>
                            <a:pt x="258929" y="1066930"/>
                          </a:cubicBezTo>
                          <a:lnTo>
                            <a:pt x="251480" y="1025684"/>
                          </a:lnTo>
                          <a:lnTo>
                            <a:pt x="251481" y="1025684"/>
                          </a:lnTo>
                          <a:lnTo>
                            <a:pt x="246039" y="995545"/>
                          </a:lnTo>
                          <a:cubicBezTo>
                            <a:pt x="243091" y="970790"/>
                            <a:pt x="241544" y="945157"/>
                            <a:pt x="241544" y="918903"/>
                          </a:cubicBezTo>
                          <a:lnTo>
                            <a:pt x="245050" y="859107"/>
                          </a:lnTo>
                          <a:lnTo>
                            <a:pt x="245050" y="859108"/>
                          </a:lnTo>
                          <a:lnTo>
                            <a:pt x="246038" y="842261"/>
                          </a:lnTo>
                          <a:cubicBezTo>
                            <a:pt x="251932" y="792749"/>
                            <a:pt x="263423" y="746741"/>
                            <a:pt x="279326" y="706278"/>
                          </a:cubicBezTo>
                          <a:lnTo>
                            <a:pt x="303137" y="656669"/>
                          </a:lnTo>
                          <a:lnTo>
                            <a:pt x="303137" y="656672"/>
                          </a:lnTo>
                          <a:lnTo>
                            <a:pt x="306341" y="649995"/>
                          </a:lnTo>
                          <a:lnTo>
                            <a:pt x="351550" y="591925"/>
                          </a:lnTo>
                          <a:lnTo>
                            <a:pt x="363958" y="580349"/>
                          </a:lnTo>
                          <a:lnTo>
                            <a:pt x="418191" y="546336"/>
                          </a:lnTo>
                          <a:lnTo>
                            <a:pt x="418190" y="546336"/>
                          </a:lnTo>
                          <a:cubicBezTo>
                            <a:pt x="403788" y="551402"/>
                            <a:pt x="389896" y="558874"/>
                            <a:pt x="376662" y="568495"/>
                          </a:cubicBezTo>
                          <a:lnTo>
                            <a:pt x="363958" y="580349"/>
                          </a:lnTo>
                          <a:lnTo>
                            <a:pt x="357324" y="584509"/>
                          </a:lnTo>
                          <a:lnTo>
                            <a:pt x="351550" y="591925"/>
                          </a:lnTo>
                          <a:lnTo>
                            <a:pt x="339083" y="603558"/>
                          </a:lnTo>
                          <a:cubicBezTo>
                            <a:pt x="327313" y="617227"/>
                            <a:pt x="316349" y="632790"/>
                            <a:pt x="306341" y="649995"/>
                          </a:cubicBezTo>
                          <a:lnTo>
                            <a:pt x="303137" y="656669"/>
                          </a:lnTo>
                          <a:lnTo>
                            <a:pt x="304827" y="637238"/>
                          </a:lnTo>
                          <a:cubicBezTo>
                            <a:pt x="304828" y="498168"/>
                            <a:pt x="256252" y="385429"/>
                            <a:pt x="196331" y="385429"/>
                          </a:cubicBezTo>
                          <a:cubicBezTo>
                            <a:pt x="166371" y="385429"/>
                            <a:pt x="139247" y="413614"/>
                            <a:pt x="119613" y="459182"/>
                          </a:cubicBezTo>
                          <a:cubicBezTo>
                            <a:pt x="99979" y="504750"/>
                            <a:pt x="87836" y="567703"/>
                            <a:pt x="87835" y="637237"/>
                          </a:cubicBezTo>
                          <a:cubicBezTo>
                            <a:pt x="87835" y="776308"/>
                            <a:pt x="136410" y="889046"/>
                            <a:pt x="196331" y="889047"/>
                          </a:cubicBezTo>
                          <a:cubicBezTo>
                            <a:pt x="211312" y="889048"/>
                            <a:pt x="225582" y="882001"/>
                            <a:pt x="238563" y="869259"/>
                          </a:cubicBezTo>
                          <a:lnTo>
                            <a:pt x="245050" y="859108"/>
                          </a:lnTo>
                          <a:lnTo>
                            <a:pt x="241543" y="918903"/>
                          </a:lnTo>
                          <a:cubicBezTo>
                            <a:pt x="241543" y="945157"/>
                            <a:pt x="243090" y="970790"/>
                            <a:pt x="246038" y="995545"/>
                          </a:cubicBezTo>
                          <a:lnTo>
                            <a:pt x="251480" y="1025684"/>
                          </a:lnTo>
                          <a:lnTo>
                            <a:pt x="221233" y="1030925"/>
                          </a:lnTo>
                          <a:cubicBezTo>
                            <a:pt x="99049" y="1030925"/>
                            <a:pt x="0" y="860662"/>
                            <a:pt x="0" y="650632"/>
                          </a:cubicBezTo>
                          <a:cubicBezTo>
                            <a:pt x="0" y="545617"/>
                            <a:pt x="24762" y="450544"/>
                            <a:pt x="64797" y="381724"/>
                          </a:cubicBezTo>
                          <a:close/>
                        </a:path>
                      </a:pathLst>
                    </a:custGeom>
                    <a:grp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p:txBody>
                </p:sp>
                <p:sp>
                  <p:nvSpPr>
                    <p:cNvPr id="70" name="Arc 69">
                      <a:extLst>
                        <a:ext uri="{FF2B5EF4-FFF2-40B4-BE49-F238E27FC236}">
                          <a16:creationId xmlns:a16="http://schemas.microsoft.com/office/drawing/2014/main" id="{D6F12269-C08D-2319-2F15-92309130DD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 rot="8854130">
                      <a:off x="8277837" y="5101479"/>
                      <a:ext cx="570774" cy="243326"/>
                    </a:xfrm>
                    <a:prstGeom prst="arc">
                      <a:avLst>
                        <a:gd name="adj1" fmla="val 9464902"/>
                        <a:gd name="adj2" fmla="val 1809291"/>
                      </a:avLst>
                    </a:prstGeom>
                    <a:grpFill/>
                    <a:ln w="158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p:txBody>
                </p:sp>
              </p:grp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9ADA10EE-B0C7-F576-99BE-B33ABA2907F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010361" y="2779003"/>
                    <a:ext cx="502301" cy="502301"/>
                  </a:xfrm>
                  <a:custGeom>
                    <a:avLst/>
                    <a:gdLst>
                      <a:gd name="connsiteX0" fmla="*/ 688601 w 1377204"/>
                      <a:gd name="connsiteY0" fmla="*/ 0 h 1377204"/>
                      <a:gd name="connsiteX1" fmla="*/ 739165 w 1377204"/>
                      <a:gd name="connsiteY1" fmla="*/ 117602 h 1377204"/>
                      <a:gd name="connsiteX2" fmla="*/ 745210 w 1377204"/>
                      <a:gd name="connsiteY2" fmla="*/ 155584 h 1377204"/>
                      <a:gd name="connsiteX3" fmla="*/ 752199 w 1377204"/>
                      <a:gd name="connsiteY3" fmla="*/ 156289 h 1377204"/>
                      <a:gd name="connsiteX4" fmla="*/ 785646 w 1377204"/>
                      <a:gd name="connsiteY4" fmla="*/ 158581 h 1377204"/>
                      <a:gd name="connsiteX5" fmla="*/ 791308 w 1377204"/>
                      <a:gd name="connsiteY5" fmla="*/ 160231 h 1377204"/>
                      <a:gd name="connsiteX6" fmla="*/ 797174 w 1377204"/>
                      <a:gd name="connsiteY6" fmla="*/ 160822 h 1377204"/>
                      <a:gd name="connsiteX7" fmla="*/ 836246 w 1377204"/>
                      <a:gd name="connsiteY7" fmla="*/ 172427 h 1377204"/>
                      <a:gd name="connsiteX8" fmla="*/ 855620 w 1377204"/>
                      <a:gd name="connsiteY8" fmla="*/ 140239 h 1377204"/>
                      <a:gd name="connsiteX9" fmla="*/ 946556 w 1377204"/>
                      <a:gd name="connsiteY9" fmla="*/ 50141 h 1377204"/>
                      <a:gd name="connsiteX10" fmla="*/ 949384 w 1377204"/>
                      <a:gd name="connsiteY10" fmla="*/ 178121 h 1377204"/>
                      <a:gd name="connsiteX11" fmla="*/ 941015 w 1377204"/>
                      <a:gd name="connsiteY11" fmla="*/ 214495 h 1377204"/>
                      <a:gd name="connsiteX12" fmla="*/ 967951 w 1377204"/>
                      <a:gd name="connsiteY12" fmla="*/ 227870 h 1377204"/>
                      <a:gd name="connsiteX13" fmla="*/ 978014 w 1377204"/>
                      <a:gd name="connsiteY13" fmla="*/ 235208 h 1377204"/>
                      <a:gd name="connsiteX14" fmla="*/ 986978 w 1377204"/>
                      <a:gd name="connsiteY14" fmla="*/ 239925 h 1377204"/>
                      <a:gd name="connsiteX15" fmla="*/ 1013922 w 1377204"/>
                      <a:gd name="connsiteY15" fmla="*/ 261389 h 1377204"/>
                      <a:gd name="connsiteX16" fmla="*/ 1026754 w 1377204"/>
                      <a:gd name="connsiteY16" fmla="*/ 270745 h 1377204"/>
                      <a:gd name="connsiteX17" fmla="*/ 1056606 w 1377204"/>
                      <a:gd name="connsiteY17" fmla="*/ 249092 h 1377204"/>
                      <a:gd name="connsiteX18" fmla="*/ 1175517 w 1377204"/>
                      <a:gd name="connsiteY18" fmla="*/ 201688 h 1377204"/>
                      <a:gd name="connsiteX19" fmla="*/ 1128114 w 1377204"/>
                      <a:gd name="connsiteY19" fmla="*/ 320599 h 1377204"/>
                      <a:gd name="connsiteX20" fmla="*/ 1106965 w 1377204"/>
                      <a:gd name="connsiteY20" fmla="*/ 349756 h 1377204"/>
                      <a:gd name="connsiteX21" fmla="*/ 1111371 w 1377204"/>
                      <a:gd name="connsiteY21" fmla="*/ 356114 h 1377204"/>
                      <a:gd name="connsiteX22" fmla="*/ 1120203 w 1377204"/>
                      <a:gd name="connsiteY22" fmla="*/ 366065 h 1377204"/>
                      <a:gd name="connsiteX23" fmla="*/ 1137318 w 1377204"/>
                      <a:gd name="connsiteY23" fmla="*/ 393558 h 1377204"/>
                      <a:gd name="connsiteX24" fmla="*/ 1155953 w 1377204"/>
                      <a:gd name="connsiteY24" fmla="*/ 420449 h 1377204"/>
                      <a:gd name="connsiteX25" fmla="*/ 1159242 w 1377204"/>
                      <a:gd name="connsiteY25" fmla="*/ 427702 h 1377204"/>
                      <a:gd name="connsiteX26" fmla="*/ 1194453 w 1377204"/>
                      <a:gd name="connsiteY26" fmla="*/ 418952 h 1377204"/>
                      <a:gd name="connsiteX27" fmla="*/ 1322463 w 1377204"/>
                      <a:gd name="connsiteY27" fmla="*/ 419545 h 1377204"/>
                      <a:gd name="connsiteX28" fmla="*/ 1233967 w 1377204"/>
                      <a:gd name="connsiteY28" fmla="*/ 512040 h 1377204"/>
                      <a:gd name="connsiteX29" fmla="*/ 1203435 w 1377204"/>
                      <a:gd name="connsiteY29" fmla="*/ 531151 h 1377204"/>
                      <a:gd name="connsiteX30" fmla="*/ 1222374 w 1377204"/>
                      <a:gd name="connsiteY30" fmla="*/ 615048 h 1377204"/>
                      <a:gd name="connsiteX31" fmla="*/ 1222414 w 1377204"/>
                      <a:gd name="connsiteY31" fmla="*/ 615997 h 1377204"/>
                      <a:gd name="connsiteX32" fmla="*/ 1222561 w 1377204"/>
                      <a:gd name="connsiteY32" fmla="*/ 616623 h 1377204"/>
                      <a:gd name="connsiteX33" fmla="*/ 1223600 w 1377204"/>
                      <a:gd name="connsiteY33" fmla="*/ 632309 h 1377204"/>
                      <a:gd name="connsiteX34" fmla="*/ 1259602 w 1377204"/>
                      <a:gd name="connsiteY34" fmla="*/ 638040 h 1377204"/>
                      <a:gd name="connsiteX35" fmla="*/ 1377204 w 1377204"/>
                      <a:gd name="connsiteY35" fmla="*/ 688603 h 1377204"/>
                      <a:gd name="connsiteX36" fmla="*/ 1259602 w 1377204"/>
                      <a:gd name="connsiteY36" fmla="*/ 739167 h 1377204"/>
                      <a:gd name="connsiteX37" fmla="*/ 1222492 w 1377204"/>
                      <a:gd name="connsiteY37" fmla="*/ 745074 h 1377204"/>
                      <a:gd name="connsiteX38" fmla="*/ 1222149 w 1377204"/>
                      <a:gd name="connsiteY38" fmla="*/ 747295 h 1377204"/>
                      <a:gd name="connsiteX39" fmla="*/ 1218914 w 1377204"/>
                      <a:gd name="connsiteY39" fmla="*/ 783967 h 1377204"/>
                      <a:gd name="connsiteX40" fmla="*/ 1213917 w 1377204"/>
                      <a:gd name="connsiteY40" fmla="*/ 800669 h 1377204"/>
                      <a:gd name="connsiteX41" fmla="*/ 1210644 w 1377204"/>
                      <a:gd name="connsiteY41" fmla="*/ 821889 h 1377204"/>
                      <a:gd name="connsiteX42" fmla="*/ 1205731 w 1377204"/>
                      <a:gd name="connsiteY42" fmla="*/ 836822 h 1377204"/>
                      <a:gd name="connsiteX43" fmla="*/ 1236965 w 1377204"/>
                      <a:gd name="connsiteY43" fmla="*/ 855622 h 1377204"/>
                      <a:gd name="connsiteX44" fmla="*/ 1327062 w 1377204"/>
                      <a:gd name="connsiteY44" fmla="*/ 946558 h 1377204"/>
                      <a:gd name="connsiteX45" fmla="*/ 1199082 w 1377204"/>
                      <a:gd name="connsiteY45" fmla="*/ 949386 h 1377204"/>
                      <a:gd name="connsiteX46" fmla="*/ 1162315 w 1377204"/>
                      <a:gd name="connsiteY46" fmla="*/ 940926 h 1377204"/>
                      <a:gd name="connsiteX47" fmla="*/ 1144574 w 1377204"/>
                      <a:gd name="connsiteY47" fmla="*/ 975682 h 1377204"/>
                      <a:gd name="connsiteX48" fmla="*/ 1133670 w 1377204"/>
                      <a:gd name="connsiteY48" fmla="*/ 989314 h 1377204"/>
                      <a:gd name="connsiteX49" fmla="*/ 1125102 w 1377204"/>
                      <a:gd name="connsiteY49" fmla="*/ 1004413 h 1377204"/>
                      <a:gd name="connsiteX50" fmla="*/ 1106372 w 1377204"/>
                      <a:gd name="connsiteY50" fmla="*/ 1026634 h 1377204"/>
                      <a:gd name="connsiteX51" fmla="*/ 1128114 w 1377204"/>
                      <a:gd name="connsiteY51" fmla="*/ 1056607 h 1377204"/>
                      <a:gd name="connsiteX52" fmla="*/ 1175517 w 1377204"/>
                      <a:gd name="connsiteY52" fmla="*/ 1175518 h 1377204"/>
                      <a:gd name="connsiteX53" fmla="*/ 1056606 w 1377204"/>
                      <a:gd name="connsiteY53" fmla="*/ 1128115 h 1377204"/>
                      <a:gd name="connsiteX54" fmla="*/ 1026970 w 1377204"/>
                      <a:gd name="connsiteY54" fmla="*/ 1106618 h 1377204"/>
                      <a:gd name="connsiteX55" fmla="*/ 1014806 w 1377204"/>
                      <a:gd name="connsiteY55" fmla="*/ 1117378 h 1377204"/>
                      <a:gd name="connsiteX56" fmla="*/ 994048 w 1377204"/>
                      <a:gd name="connsiteY56" fmla="*/ 1129831 h 1377204"/>
                      <a:gd name="connsiteX57" fmla="*/ 975013 w 1377204"/>
                      <a:gd name="connsiteY57" fmla="*/ 1144933 h 1377204"/>
                      <a:gd name="connsiteX58" fmla="*/ 949323 w 1377204"/>
                      <a:gd name="connsiteY58" fmla="*/ 1158519 h 1377204"/>
                      <a:gd name="connsiteX59" fmla="*/ 958253 w 1377204"/>
                      <a:gd name="connsiteY59" fmla="*/ 1194455 h 1377204"/>
                      <a:gd name="connsiteX60" fmla="*/ 957660 w 1377204"/>
                      <a:gd name="connsiteY60" fmla="*/ 1322464 h 1377204"/>
                      <a:gd name="connsiteX61" fmla="*/ 865165 w 1377204"/>
                      <a:gd name="connsiteY61" fmla="*/ 1233968 h 1377204"/>
                      <a:gd name="connsiteX62" fmla="*/ 845740 w 1377204"/>
                      <a:gd name="connsiteY62" fmla="*/ 1202935 h 1377204"/>
                      <a:gd name="connsiteX63" fmla="*/ 830431 w 1377204"/>
                      <a:gd name="connsiteY63" fmla="*/ 1208355 h 1377204"/>
                      <a:gd name="connsiteX64" fmla="*/ 813684 w 1377204"/>
                      <a:gd name="connsiteY64" fmla="*/ 1210995 h 1377204"/>
                      <a:gd name="connsiteX65" fmla="*/ 797174 w 1377204"/>
                      <a:gd name="connsiteY65" fmla="*/ 1216384 h 1377204"/>
                      <a:gd name="connsiteX66" fmla="*/ 748127 w 1377204"/>
                      <a:gd name="connsiteY66" fmla="*/ 1221329 h 1377204"/>
                      <a:gd name="connsiteX67" fmla="*/ 745183 w 1377204"/>
                      <a:gd name="connsiteY67" fmla="*/ 1221793 h 1377204"/>
                      <a:gd name="connsiteX68" fmla="*/ 739165 w 1377204"/>
                      <a:gd name="connsiteY68" fmla="*/ 1259602 h 1377204"/>
                      <a:gd name="connsiteX69" fmla="*/ 688601 w 1377204"/>
                      <a:gd name="connsiteY69" fmla="*/ 1377204 h 1377204"/>
                      <a:gd name="connsiteX70" fmla="*/ 638038 w 1377204"/>
                      <a:gd name="connsiteY70" fmla="*/ 1259602 h 1377204"/>
                      <a:gd name="connsiteX71" fmla="*/ 631992 w 1377204"/>
                      <a:gd name="connsiteY71" fmla="*/ 1221622 h 1377204"/>
                      <a:gd name="connsiteX72" fmla="*/ 624994 w 1377204"/>
                      <a:gd name="connsiteY72" fmla="*/ 1220917 h 1377204"/>
                      <a:gd name="connsiteX73" fmla="*/ 591558 w 1377204"/>
                      <a:gd name="connsiteY73" fmla="*/ 1218625 h 1377204"/>
                      <a:gd name="connsiteX74" fmla="*/ 585897 w 1377204"/>
                      <a:gd name="connsiteY74" fmla="*/ 1216976 h 1377204"/>
                      <a:gd name="connsiteX75" fmla="*/ 580030 w 1377204"/>
                      <a:gd name="connsiteY75" fmla="*/ 1216384 h 1377204"/>
                      <a:gd name="connsiteX76" fmla="*/ 540956 w 1377204"/>
                      <a:gd name="connsiteY76" fmla="*/ 1204779 h 1377204"/>
                      <a:gd name="connsiteX77" fmla="*/ 521583 w 1377204"/>
                      <a:gd name="connsiteY77" fmla="*/ 1236965 h 1377204"/>
                      <a:gd name="connsiteX78" fmla="*/ 430646 w 1377204"/>
                      <a:gd name="connsiteY78" fmla="*/ 1327063 h 1377204"/>
                      <a:gd name="connsiteX79" fmla="*/ 427820 w 1377204"/>
                      <a:gd name="connsiteY79" fmla="*/ 1199083 h 1377204"/>
                      <a:gd name="connsiteX80" fmla="*/ 436187 w 1377204"/>
                      <a:gd name="connsiteY80" fmla="*/ 1162711 h 1377204"/>
                      <a:gd name="connsiteX81" fmla="*/ 409253 w 1377204"/>
                      <a:gd name="connsiteY81" fmla="*/ 1149336 h 1377204"/>
                      <a:gd name="connsiteX82" fmla="*/ 399191 w 1377204"/>
                      <a:gd name="connsiteY82" fmla="*/ 1141999 h 1377204"/>
                      <a:gd name="connsiteX83" fmla="*/ 390225 w 1377204"/>
                      <a:gd name="connsiteY83" fmla="*/ 1137281 h 1377204"/>
                      <a:gd name="connsiteX84" fmla="*/ 363276 w 1377204"/>
                      <a:gd name="connsiteY84" fmla="*/ 1115813 h 1377204"/>
                      <a:gd name="connsiteX85" fmla="*/ 350450 w 1377204"/>
                      <a:gd name="connsiteY85" fmla="*/ 1106461 h 1377204"/>
                      <a:gd name="connsiteX86" fmla="*/ 320598 w 1377204"/>
                      <a:gd name="connsiteY86" fmla="*/ 1128115 h 1377204"/>
                      <a:gd name="connsiteX87" fmla="*/ 201687 w 1377204"/>
                      <a:gd name="connsiteY87" fmla="*/ 1175518 h 1377204"/>
                      <a:gd name="connsiteX88" fmla="*/ 249091 w 1377204"/>
                      <a:gd name="connsiteY88" fmla="*/ 1056607 h 1377204"/>
                      <a:gd name="connsiteX89" fmla="*/ 270240 w 1377204"/>
                      <a:gd name="connsiteY89" fmla="*/ 1027451 h 1377204"/>
                      <a:gd name="connsiteX90" fmla="*/ 265836 w 1377204"/>
                      <a:gd name="connsiteY90" fmla="*/ 1021096 h 1377204"/>
                      <a:gd name="connsiteX91" fmla="*/ 257000 w 1377204"/>
                      <a:gd name="connsiteY91" fmla="*/ 1011141 h 1377204"/>
                      <a:gd name="connsiteX92" fmla="*/ 239884 w 1377204"/>
                      <a:gd name="connsiteY92" fmla="*/ 983646 h 1377204"/>
                      <a:gd name="connsiteX93" fmla="*/ 221251 w 1377204"/>
                      <a:gd name="connsiteY93" fmla="*/ 956758 h 1377204"/>
                      <a:gd name="connsiteX94" fmla="*/ 217962 w 1377204"/>
                      <a:gd name="connsiteY94" fmla="*/ 949504 h 1377204"/>
                      <a:gd name="connsiteX95" fmla="*/ 182750 w 1377204"/>
                      <a:gd name="connsiteY95" fmla="*/ 958255 h 1377204"/>
                      <a:gd name="connsiteX96" fmla="*/ 54740 w 1377204"/>
                      <a:gd name="connsiteY96" fmla="*/ 957661 h 1377204"/>
                      <a:gd name="connsiteX97" fmla="*/ 143237 w 1377204"/>
                      <a:gd name="connsiteY97" fmla="*/ 865167 h 1377204"/>
                      <a:gd name="connsiteX98" fmla="*/ 173768 w 1377204"/>
                      <a:gd name="connsiteY98" fmla="*/ 846056 h 1377204"/>
                      <a:gd name="connsiteX99" fmla="*/ 154829 w 1377204"/>
                      <a:gd name="connsiteY99" fmla="*/ 762159 h 1377204"/>
                      <a:gd name="connsiteX100" fmla="*/ 154789 w 1377204"/>
                      <a:gd name="connsiteY100" fmla="*/ 761204 h 1377204"/>
                      <a:gd name="connsiteX101" fmla="*/ 154643 w 1377204"/>
                      <a:gd name="connsiteY101" fmla="*/ 760584 h 1377204"/>
                      <a:gd name="connsiteX102" fmla="*/ 153604 w 1377204"/>
                      <a:gd name="connsiteY102" fmla="*/ 744897 h 1377204"/>
                      <a:gd name="connsiteX103" fmla="*/ 117602 w 1377204"/>
                      <a:gd name="connsiteY103" fmla="*/ 739167 h 1377204"/>
                      <a:gd name="connsiteX104" fmla="*/ 0 w 1377204"/>
                      <a:gd name="connsiteY104" fmla="*/ 688603 h 1377204"/>
                      <a:gd name="connsiteX105" fmla="*/ 117602 w 1377204"/>
                      <a:gd name="connsiteY105" fmla="*/ 638040 h 1377204"/>
                      <a:gd name="connsiteX106" fmla="*/ 154711 w 1377204"/>
                      <a:gd name="connsiteY106" fmla="*/ 632133 h 1377204"/>
                      <a:gd name="connsiteX107" fmla="*/ 155056 w 1377204"/>
                      <a:gd name="connsiteY107" fmla="*/ 629899 h 1377204"/>
                      <a:gd name="connsiteX108" fmla="*/ 158290 w 1377204"/>
                      <a:gd name="connsiteY108" fmla="*/ 593240 h 1377204"/>
                      <a:gd name="connsiteX109" fmla="*/ 163285 w 1377204"/>
                      <a:gd name="connsiteY109" fmla="*/ 576547 h 1377204"/>
                      <a:gd name="connsiteX110" fmla="*/ 166559 w 1377204"/>
                      <a:gd name="connsiteY110" fmla="*/ 555318 h 1377204"/>
                      <a:gd name="connsiteX111" fmla="*/ 171472 w 1377204"/>
                      <a:gd name="connsiteY111" fmla="*/ 540384 h 1377204"/>
                      <a:gd name="connsiteX112" fmla="*/ 140238 w 1377204"/>
                      <a:gd name="connsiteY112" fmla="*/ 521585 h 1377204"/>
                      <a:gd name="connsiteX113" fmla="*/ 50141 w 1377204"/>
                      <a:gd name="connsiteY113" fmla="*/ 430648 h 1377204"/>
                      <a:gd name="connsiteX114" fmla="*/ 178121 w 1377204"/>
                      <a:gd name="connsiteY114" fmla="*/ 427822 h 1377204"/>
                      <a:gd name="connsiteX115" fmla="*/ 214889 w 1377204"/>
                      <a:gd name="connsiteY115" fmla="*/ 436280 h 1377204"/>
                      <a:gd name="connsiteX116" fmla="*/ 232629 w 1377204"/>
                      <a:gd name="connsiteY116" fmla="*/ 401526 h 1377204"/>
                      <a:gd name="connsiteX117" fmla="*/ 243539 w 1377204"/>
                      <a:gd name="connsiteY117" fmla="*/ 387887 h 1377204"/>
                      <a:gd name="connsiteX118" fmla="*/ 252102 w 1377204"/>
                      <a:gd name="connsiteY118" fmla="*/ 372795 h 1377204"/>
                      <a:gd name="connsiteX119" fmla="*/ 270833 w 1377204"/>
                      <a:gd name="connsiteY119" fmla="*/ 350573 h 1377204"/>
                      <a:gd name="connsiteX120" fmla="*/ 249091 w 1377204"/>
                      <a:gd name="connsiteY120" fmla="*/ 320599 h 1377204"/>
                      <a:gd name="connsiteX121" fmla="*/ 201687 w 1377204"/>
                      <a:gd name="connsiteY121" fmla="*/ 201688 h 1377204"/>
                      <a:gd name="connsiteX122" fmla="*/ 320598 w 1377204"/>
                      <a:gd name="connsiteY122" fmla="*/ 249092 h 1377204"/>
                      <a:gd name="connsiteX123" fmla="*/ 350235 w 1377204"/>
                      <a:gd name="connsiteY123" fmla="*/ 270589 h 1377204"/>
                      <a:gd name="connsiteX124" fmla="*/ 362398 w 1377204"/>
                      <a:gd name="connsiteY124" fmla="*/ 259829 h 1377204"/>
                      <a:gd name="connsiteX125" fmla="*/ 383154 w 1377204"/>
                      <a:gd name="connsiteY125" fmla="*/ 247378 h 1377204"/>
                      <a:gd name="connsiteX126" fmla="*/ 402190 w 1377204"/>
                      <a:gd name="connsiteY126" fmla="*/ 232275 h 1377204"/>
                      <a:gd name="connsiteX127" fmla="*/ 427881 w 1377204"/>
                      <a:gd name="connsiteY127" fmla="*/ 218688 h 1377204"/>
                      <a:gd name="connsiteX128" fmla="*/ 418951 w 1377204"/>
                      <a:gd name="connsiteY128" fmla="*/ 182752 h 1377204"/>
                      <a:gd name="connsiteX129" fmla="*/ 419544 w 1377204"/>
                      <a:gd name="connsiteY129" fmla="*/ 54742 h 1377204"/>
                      <a:gd name="connsiteX130" fmla="*/ 512038 w 1377204"/>
                      <a:gd name="connsiteY130" fmla="*/ 143239 h 1377204"/>
                      <a:gd name="connsiteX131" fmla="*/ 531464 w 1377204"/>
                      <a:gd name="connsiteY131" fmla="*/ 174273 h 1377204"/>
                      <a:gd name="connsiteX132" fmla="*/ 546772 w 1377204"/>
                      <a:gd name="connsiteY132" fmla="*/ 168853 h 1377204"/>
                      <a:gd name="connsiteX133" fmla="*/ 563516 w 1377204"/>
                      <a:gd name="connsiteY133" fmla="*/ 166213 h 1377204"/>
                      <a:gd name="connsiteX134" fmla="*/ 580030 w 1377204"/>
                      <a:gd name="connsiteY134" fmla="*/ 160822 h 1377204"/>
                      <a:gd name="connsiteX135" fmla="*/ 629071 w 1377204"/>
                      <a:gd name="connsiteY135" fmla="*/ 155879 h 1377204"/>
                      <a:gd name="connsiteX136" fmla="*/ 632019 w 1377204"/>
                      <a:gd name="connsiteY136" fmla="*/ 155414 h 1377204"/>
                      <a:gd name="connsiteX137" fmla="*/ 638038 w 1377204"/>
                      <a:gd name="connsiteY137" fmla="*/ 117602 h 1377204"/>
                      <a:gd name="connsiteX138" fmla="*/ 688601 w 1377204"/>
                      <a:gd name="connsiteY138" fmla="*/ 0 h 1377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</a:cxnLst>
                    <a:rect l="l" t="t" r="r" b="b"/>
                    <a:pathLst>
                      <a:path w="1377204" h="1377204">
                        <a:moveTo>
                          <a:pt x="688601" y="0"/>
                        </a:moveTo>
                        <a:cubicBezTo>
                          <a:pt x="707331" y="0"/>
                          <a:pt x="724731" y="43354"/>
                          <a:pt x="739165" y="117602"/>
                        </a:cubicBezTo>
                        <a:lnTo>
                          <a:pt x="745210" y="155584"/>
                        </a:lnTo>
                        <a:lnTo>
                          <a:pt x="752199" y="156289"/>
                        </a:lnTo>
                        <a:lnTo>
                          <a:pt x="785646" y="158581"/>
                        </a:lnTo>
                        <a:lnTo>
                          <a:pt x="791308" y="160231"/>
                        </a:lnTo>
                        <a:lnTo>
                          <a:pt x="797174" y="160822"/>
                        </a:lnTo>
                        <a:lnTo>
                          <a:pt x="836246" y="172427"/>
                        </a:lnTo>
                        <a:lnTo>
                          <a:pt x="855620" y="140239"/>
                        </a:lnTo>
                        <a:cubicBezTo>
                          <a:pt x="896816" y="76804"/>
                          <a:pt x="929190" y="43125"/>
                          <a:pt x="946556" y="50141"/>
                        </a:cubicBezTo>
                        <a:cubicBezTo>
                          <a:pt x="963922" y="57157"/>
                          <a:pt x="963814" y="103873"/>
                          <a:pt x="949384" y="178121"/>
                        </a:cubicBezTo>
                        <a:lnTo>
                          <a:pt x="941015" y="214495"/>
                        </a:lnTo>
                        <a:lnTo>
                          <a:pt x="967951" y="227870"/>
                        </a:lnTo>
                        <a:lnTo>
                          <a:pt x="978014" y="235208"/>
                        </a:lnTo>
                        <a:lnTo>
                          <a:pt x="986978" y="239925"/>
                        </a:lnTo>
                        <a:lnTo>
                          <a:pt x="1013922" y="261389"/>
                        </a:lnTo>
                        <a:lnTo>
                          <a:pt x="1026754" y="270745"/>
                        </a:lnTo>
                        <a:lnTo>
                          <a:pt x="1056606" y="249092"/>
                        </a:lnTo>
                        <a:cubicBezTo>
                          <a:pt x="1119314" y="206797"/>
                          <a:pt x="1162273" y="188444"/>
                          <a:pt x="1175517" y="201688"/>
                        </a:cubicBezTo>
                        <a:cubicBezTo>
                          <a:pt x="1188761" y="214932"/>
                          <a:pt x="1170409" y="257892"/>
                          <a:pt x="1128114" y="320599"/>
                        </a:cubicBezTo>
                        <a:lnTo>
                          <a:pt x="1106965" y="349756"/>
                        </a:lnTo>
                        <a:lnTo>
                          <a:pt x="1111371" y="356114"/>
                        </a:lnTo>
                        <a:lnTo>
                          <a:pt x="1120203" y="366065"/>
                        </a:lnTo>
                        <a:lnTo>
                          <a:pt x="1137318" y="393558"/>
                        </a:lnTo>
                        <a:lnTo>
                          <a:pt x="1155953" y="420449"/>
                        </a:lnTo>
                        <a:lnTo>
                          <a:pt x="1159242" y="427702"/>
                        </a:lnTo>
                        <a:lnTo>
                          <a:pt x="1194453" y="418952"/>
                        </a:lnTo>
                        <a:cubicBezTo>
                          <a:pt x="1268439" y="403228"/>
                          <a:pt x="1315145" y="402304"/>
                          <a:pt x="1322463" y="419545"/>
                        </a:cubicBezTo>
                        <a:cubicBezTo>
                          <a:pt x="1329781" y="436786"/>
                          <a:pt x="1296673" y="469743"/>
                          <a:pt x="1233967" y="512040"/>
                        </a:cubicBezTo>
                        <a:lnTo>
                          <a:pt x="1203435" y="531151"/>
                        </a:lnTo>
                        <a:lnTo>
                          <a:pt x="1222374" y="615048"/>
                        </a:lnTo>
                        <a:lnTo>
                          <a:pt x="1222414" y="615997"/>
                        </a:lnTo>
                        <a:lnTo>
                          <a:pt x="1222561" y="616623"/>
                        </a:lnTo>
                        <a:lnTo>
                          <a:pt x="1223600" y="632309"/>
                        </a:lnTo>
                        <a:lnTo>
                          <a:pt x="1259602" y="638040"/>
                        </a:lnTo>
                        <a:cubicBezTo>
                          <a:pt x="1333850" y="652474"/>
                          <a:pt x="1377204" y="669874"/>
                          <a:pt x="1377204" y="688603"/>
                        </a:cubicBezTo>
                        <a:cubicBezTo>
                          <a:pt x="1377204" y="707333"/>
                          <a:pt x="1333850" y="724733"/>
                          <a:pt x="1259602" y="739167"/>
                        </a:cubicBezTo>
                        <a:lnTo>
                          <a:pt x="1222492" y="745074"/>
                        </a:lnTo>
                        <a:lnTo>
                          <a:pt x="1222149" y="747295"/>
                        </a:lnTo>
                        <a:lnTo>
                          <a:pt x="1218914" y="783967"/>
                        </a:lnTo>
                        <a:lnTo>
                          <a:pt x="1213917" y="800669"/>
                        </a:lnTo>
                        <a:lnTo>
                          <a:pt x="1210644" y="821889"/>
                        </a:lnTo>
                        <a:lnTo>
                          <a:pt x="1205731" y="836822"/>
                        </a:lnTo>
                        <a:lnTo>
                          <a:pt x="1236965" y="855622"/>
                        </a:lnTo>
                        <a:cubicBezTo>
                          <a:pt x="1300399" y="896819"/>
                          <a:pt x="1334078" y="929193"/>
                          <a:pt x="1327062" y="946558"/>
                        </a:cubicBezTo>
                        <a:cubicBezTo>
                          <a:pt x="1320046" y="963924"/>
                          <a:pt x="1273331" y="963816"/>
                          <a:pt x="1199082" y="949386"/>
                        </a:cubicBezTo>
                        <a:lnTo>
                          <a:pt x="1162315" y="940926"/>
                        </a:lnTo>
                        <a:lnTo>
                          <a:pt x="1144574" y="975682"/>
                        </a:lnTo>
                        <a:lnTo>
                          <a:pt x="1133670" y="989314"/>
                        </a:lnTo>
                        <a:lnTo>
                          <a:pt x="1125102" y="1004413"/>
                        </a:lnTo>
                        <a:lnTo>
                          <a:pt x="1106372" y="1026634"/>
                        </a:lnTo>
                        <a:lnTo>
                          <a:pt x="1128114" y="1056607"/>
                        </a:lnTo>
                        <a:cubicBezTo>
                          <a:pt x="1170409" y="1119315"/>
                          <a:pt x="1188761" y="1162274"/>
                          <a:pt x="1175517" y="1175518"/>
                        </a:cubicBezTo>
                        <a:cubicBezTo>
                          <a:pt x="1162273" y="1188762"/>
                          <a:pt x="1119314" y="1170410"/>
                          <a:pt x="1056606" y="1128115"/>
                        </a:cubicBezTo>
                        <a:lnTo>
                          <a:pt x="1026970" y="1106618"/>
                        </a:lnTo>
                        <a:lnTo>
                          <a:pt x="1014806" y="1117378"/>
                        </a:lnTo>
                        <a:lnTo>
                          <a:pt x="994048" y="1129831"/>
                        </a:lnTo>
                        <a:lnTo>
                          <a:pt x="975013" y="1144933"/>
                        </a:lnTo>
                        <a:lnTo>
                          <a:pt x="949323" y="1158519"/>
                        </a:lnTo>
                        <a:lnTo>
                          <a:pt x="958253" y="1194455"/>
                        </a:lnTo>
                        <a:cubicBezTo>
                          <a:pt x="973978" y="1268440"/>
                          <a:pt x="974901" y="1315146"/>
                          <a:pt x="957660" y="1322464"/>
                        </a:cubicBezTo>
                        <a:cubicBezTo>
                          <a:pt x="940419" y="1329783"/>
                          <a:pt x="907463" y="1296674"/>
                          <a:pt x="865165" y="1233968"/>
                        </a:cubicBezTo>
                        <a:lnTo>
                          <a:pt x="845740" y="1202935"/>
                        </a:lnTo>
                        <a:lnTo>
                          <a:pt x="830431" y="1208355"/>
                        </a:lnTo>
                        <a:lnTo>
                          <a:pt x="813684" y="1210995"/>
                        </a:lnTo>
                        <a:lnTo>
                          <a:pt x="797174" y="1216384"/>
                        </a:lnTo>
                        <a:lnTo>
                          <a:pt x="748127" y="1221329"/>
                        </a:lnTo>
                        <a:lnTo>
                          <a:pt x="745183" y="1221793"/>
                        </a:lnTo>
                        <a:lnTo>
                          <a:pt x="739165" y="1259602"/>
                        </a:lnTo>
                        <a:cubicBezTo>
                          <a:pt x="724731" y="1333850"/>
                          <a:pt x="707331" y="1377204"/>
                          <a:pt x="688601" y="1377204"/>
                        </a:cubicBezTo>
                        <a:cubicBezTo>
                          <a:pt x="669871" y="1377204"/>
                          <a:pt x="652471" y="1333850"/>
                          <a:pt x="638038" y="1259602"/>
                        </a:cubicBezTo>
                        <a:lnTo>
                          <a:pt x="631992" y="1221622"/>
                        </a:lnTo>
                        <a:lnTo>
                          <a:pt x="624994" y="1220917"/>
                        </a:lnTo>
                        <a:lnTo>
                          <a:pt x="591558" y="1218625"/>
                        </a:lnTo>
                        <a:lnTo>
                          <a:pt x="585897" y="1216976"/>
                        </a:lnTo>
                        <a:lnTo>
                          <a:pt x="580030" y="1216384"/>
                        </a:lnTo>
                        <a:lnTo>
                          <a:pt x="540956" y="1204779"/>
                        </a:lnTo>
                        <a:lnTo>
                          <a:pt x="521583" y="1236965"/>
                        </a:lnTo>
                        <a:cubicBezTo>
                          <a:pt x="480386" y="1300400"/>
                          <a:pt x="448012" y="1334079"/>
                          <a:pt x="430646" y="1327063"/>
                        </a:cubicBezTo>
                        <a:cubicBezTo>
                          <a:pt x="413280" y="1320046"/>
                          <a:pt x="413388" y="1273331"/>
                          <a:pt x="427820" y="1199083"/>
                        </a:cubicBezTo>
                        <a:lnTo>
                          <a:pt x="436187" y="1162711"/>
                        </a:lnTo>
                        <a:lnTo>
                          <a:pt x="409253" y="1149336"/>
                        </a:lnTo>
                        <a:lnTo>
                          <a:pt x="399191" y="1141999"/>
                        </a:lnTo>
                        <a:lnTo>
                          <a:pt x="390225" y="1137281"/>
                        </a:lnTo>
                        <a:lnTo>
                          <a:pt x="363276" y="1115813"/>
                        </a:lnTo>
                        <a:lnTo>
                          <a:pt x="350450" y="1106461"/>
                        </a:lnTo>
                        <a:lnTo>
                          <a:pt x="320598" y="1128115"/>
                        </a:lnTo>
                        <a:cubicBezTo>
                          <a:pt x="257891" y="1170410"/>
                          <a:pt x="214931" y="1188762"/>
                          <a:pt x="201687" y="1175518"/>
                        </a:cubicBezTo>
                        <a:cubicBezTo>
                          <a:pt x="188443" y="1162274"/>
                          <a:pt x="206796" y="1119315"/>
                          <a:pt x="249091" y="1056607"/>
                        </a:cubicBezTo>
                        <a:lnTo>
                          <a:pt x="270240" y="1027451"/>
                        </a:lnTo>
                        <a:lnTo>
                          <a:pt x="265836" y="1021096"/>
                        </a:lnTo>
                        <a:lnTo>
                          <a:pt x="257000" y="1011141"/>
                        </a:lnTo>
                        <a:lnTo>
                          <a:pt x="239884" y="983646"/>
                        </a:lnTo>
                        <a:lnTo>
                          <a:pt x="221251" y="956758"/>
                        </a:lnTo>
                        <a:lnTo>
                          <a:pt x="217962" y="949504"/>
                        </a:lnTo>
                        <a:lnTo>
                          <a:pt x="182750" y="958255"/>
                        </a:lnTo>
                        <a:cubicBezTo>
                          <a:pt x="108765" y="973980"/>
                          <a:pt x="62059" y="974902"/>
                          <a:pt x="54740" y="957661"/>
                        </a:cubicBezTo>
                        <a:cubicBezTo>
                          <a:pt x="47422" y="940420"/>
                          <a:pt x="80531" y="907465"/>
                          <a:pt x="143237" y="865167"/>
                        </a:cubicBezTo>
                        <a:lnTo>
                          <a:pt x="173768" y="846056"/>
                        </a:lnTo>
                        <a:lnTo>
                          <a:pt x="154829" y="762159"/>
                        </a:lnTo>
                        <a:lnTo>
                          <a:pt x="154789" y="761204"/>
                        </a:lnTo>
                        <a:lnTo>
                          <a:pt x="154643" y="760584"/>
                        </a:lnTo>
                        <a:lnTo>
                          <a:pt x="153604" y="744897"/>
                        </a:lnTo>
                        <a:lnTo>
                          <a:pt x="117602" y="739167"/>
                        </a:lnTo>
                        <a:cubicBezTo>
                          <a:pt x="43354" y="724733"/>
                          <a:pt x="0" y="707333"/>
                          <a:pt x="0" y="688603"/>
                        </a:cubicBezTo>
                        <a:cubicBezTo>
                          <a:pt x="0" y="669874"/>
                          <a:pt x="43354" y="652474"/>
                          <a:pt x="117602" y="638040"/>
                        </a:cubicBezTo>
                        <a:lnTo>
                          <a:pt x="154711" y="632133"/>
                        </a:lnTo>
                        <a:lnTo>
                          <a:pt x="155056" y="629899"/>
                        </a:lnTo>
                        <a:lnTo>
                          <a:pt x="158290" y="593240"/>
                        </a:lnTo>
                        <a:lnTo>
                          <a:pt x="163285" y="576547"/>
                        </a:lnTo>
                        <a:lnTo>
                          <a:pt x="166559" y="555318"/>
                        </a:lnTo>
                        <a:lnTo>
                          <a:pt x="171472" y="540384"/>
                        </a:lnTo>
                        <a:lnTo>
                          <a:pt x="140238" y="521585"/>
                        </a:lnTo>
                        <a:cubicBezTo>
                          <a:pt x="76804" y="480388"/>
                          <a:pt x="43125" y="448014"/>
                          <a:pt x="50141" y="430648"/>
                        </a:cubicBezTo>
                        <a:cubicBezTo>
                          <a:pt x="57157" y="413283"/>
                          <a:pt x="103872" y="413391"/>
                          <a:pt x="178121" y="427822"/>
                        </a:cubicBezTo>
                        <a:lnTo>
                          <a:pt x="214889" y="436280"/>
                        </a:lnTo>
                        <a:lnTo>
                          <a:pt x="232629" y="401526"/>
                        </a:lnTo>
                        <a:lnTo>
                          <a:pt x="243539" y="387887"/>
                        </a:lnTo>
                        <a:lnTo>
                          <a:pt x="252102" y="372795"/>
                        </a:lnTo>
                        <a:lnTo>
                          <a:pt x="270833" y="350573"/>
                        </a:lnTo>
                        <a:lnTo>
                          <a:pt x="249091" y="320599"/>
                        </a:lnTo>
                        <a:cubicBezTo>
                          <a:pt x="206796" y="257892"/>
                          <a:pt x="188443" y="214932"/>
                          <a:pt x="201687" y="201688"/>
                        </a:cubicBezTo>
                        <a:cubicBezTo>
                          <a:pt x="214931" y="188444"/>
                          <a:pt x="257891" y="206797"/>
                          <a:pt x="320598" y="249092"/>
                        </a:cubicBezTo>
                        <a:lnTo>
                          <a:pt x="350235" y="270589"/>
                        </a:lnTo>
                        <a:lnTo>
                          <a:pt x="362398" y="259829"/>
                        </a:lnTo>
                        <a:lnTo>
                          <a:pt x="383154" y="247378"/>
                        </a:lnTo>
                        <a:lnTo>
                          <a:pt x="402190" y="232275"/>
                        </a:lnTo>
                        <a:lnTo>
                          <a:pt x="427881" y="218688"/>
                        </a:lnTo>
                        <a:lnTo>
                          <a:pt x="418951" y="182752"/>
                        </a:lnTo>
                        <a:cubicBezTo>
                          <a:pt x="403226" y="108767"/>
                          <a:pt x="402303" y="62060"/>
                          <a:pt x="419544" y="54742"/>
                        </a:cubicBezTo>
                        <a:cubicBezTo>
                          <a:pt x="436784" y="47423"/>
                          <a:pt x="469741" y="80533"/>
                          <a:pt x="512038" y="143239"/>
                        </a:cubicBezTo>
                        <a:lnTo>
                          <a:pt x="531464" y="174273"/>
                        </a:lnTo>
                        <a:lnTo>
                          <a:pt x="546772" y="168853"/>
                        </a:lnTo>
                        <a:lnTo>
                          <a:pt x="563516" y="166213"/>
                        </a:lnTo>
                        <a:lnTo>
                          <a:pt x="580030" y="160822"/>
                        </a:lnTo>
                        <a:lnTo>
                          <a:pt x="629071" y="155879"/>
                        </a:lnTo>
                        <a:lnTo>
                          <a:pt x="632019" y="155414"/>
                        </a:lnTo>
                        <a:lnTo>
                          <a:pt x="638038" y="117602"/>
                        </a:lnTo>
                        <a:cubicBezTo>
                          <a:pt x="652471" y="43354"/>
                          <a:pt x="669871" y="0"/>
                          <a:pt x="688601" y="0"/>
                        </a:cubicBezTo>
                        <a:close/>
                      </a:path>
                    </a:pathLst>
                  </a:custGeom>
                  <a:noFill/>
                  <a:ln w="158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AC3F982D-9C03-8131-4B11-48B8FE311B29}"/>
                  </a:ext>
                </a:extLst>
              </p:cNvPr>
              <p:cNvGrpSpPr/>
              <p:nvPr/>
            </p:nvGrpSpPr>
            <p:grpSpPr bwMode="gray">
              <a:xfrm>
                <a:off x="6340581" y="4389047"/>
                <a:ext cx="1182175" cy="1182175"/>
                <a:chOff x="5583537" y="2033489"/>
                <a:chExt cx="1395511" cy="139551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F90B909-F603-6C8C-F633-2128F1098AE8}"/>
                    </a:ext>
                  </a:extLst>
                </p:cNvPr>
                <p:cNvSpPr/>
                <p:nvPr/>
              </p:nvSpPr>
              <p:spPr bwMode="gray">
                <a:xfrm>
                  <a:off x="5583537" y="2033489"/>
                  <a:ext cx="1395511" cy="1395511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pic>
              <p:nvPicPr>
                <p:cNvPr id="94" name="Graphic 93">
                  <a:extLst>
                    <a:ext uri="{FF2B5EF4-FFF2-40B4-BE49-F238E27FC236}">
                      <a16:creationId xmlns:a16="http://schemas.microsoft.com/office/drawing/2014/main" id="{5672A2BE-629D-876D-BFCF-6A49D23174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 bwMode="gray">
                <a:xfrm rot="2700000">
                  <a:off x="5688782" y="2578282"/>
                  <a:ext cx="1185021" cy="305924"/>
                </a:xfrm>
                <a:prstGeom prst="rect">
                  <a:avLst/>
                </a:prstGeom>
              </p:spPr>
            </p:pic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8E2364EB-43B3-168E-37D0-A41537177E9E}"/>
                  </a:ext>
                </a:extLst>
              </p:cNvPr>
              <p:cNvGrpSpPr/>
              <p:nvPr/>
            </p:nvGrpSpPr>
            <p:grpSpPr bwMode="gray">
              <a:xfrm>
                <a:off x="5115792" y="3164258"/>
                <a:ext cx="1182175" cy="1182175"/>
                <a:chOff x="9696658" y="2010818"/>
                <a:chExt cx="1395511" cy="1395511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20DEDA6-41C6-E6F3-78EE-CEB241574B5A}"/>
                    </a:ext>
                  </a:extLst>
                </p:cNvPr>
                <p:cNvSpPr/>
                <p:nvPr/>
              </p:nvSpPr>
              <p:spPr bwMode="gray">
                <a:xfrm>
                  <a:off x="9696658" y="2010818"/>
                  <a:ext cx="1395511" cy="1395511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pic>
              <p:nvPicPr>
                <p:cNvPr id="261" name="Graphic 260" descr="Needle outline">
                  <a:extLst>
                    <a:ext uri="{FF2B5EF4-FFF2-40B4-BE49-F238E27FC236}">
                      <a16:creationId xmlns:a16="http://schemas.microsoft.com/office/drawing/2014/main" id="{E9571732-73B8-A993-CC89-9FA24BAA23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 bwMode="gray">
                <a:xfrm>
                  <a:off x="9937213" y="2251373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18AD4FB2-7DD6-AF5F-5F0F-799EB92105B7}"/>
                  </a:ext>
                </a:extLst>
              </p:cNvPr>
              <p:cNvGrpSpPr/>
              <p:nvPr/>
            </p:nvGrpSpPr>
            <p:grpSpPr bwMode="gray">
              <a:xfrm>
                <a:off x="3891002" y="4336577"/>
                <a:ext cx="1234645" cy="1234645"/>
                <a:chOff x="3458483" y="4479951"/>
                <a:chExt cx="1457450" cy="1457450"/>
              </a:xfrm>
            </p:grpSpPr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21CEF587-4ADB-DCA5-91C7-A770D6F7F3A8}"/>
                    </a:ext>
                  </a:extLst>
                </p:cNvPr>
                <p:cNvSpPr/>
                <p:nvPr/>
              </p:nvSpPr>
              <p:spPr bwMode="gray">
                <a:xfrm>
                  <a:off x="3489453" y="4510921"/>
                  <a:ext cx="1395511" cy="1395511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pic>
              <p:nvPicPr>
                <p:cNvPr id="280" name="Graphic 279" descr="Woman with solid fill">
                  <a:extLst>
                    <a:ext uri="{FF2B5EF4-FFF2-40B4-BE49-F238E27FC236}">
                      <a16:creationId xmlns:a16="http://schemas.microsoft.com/office/drawing/2014/main" id="{5D827B2B-31A4-ADC0-9AF8-4B69A6688F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 bwMode="gray">
                <a:xfrm>
                  <a:off x="3876703" y="4885815"/>
                  <a:ext cx="621010" cy="621010"/>
                </a:xfrm>
                <a:prstGeom prst="rect">
                  <a:avLst/>
                </a:prstGeom>
              </p:spPr>
            </p:pic>
            <p:pic>
              <p:nvPicPr>
                <p:cNvPr id="292" name="Graphic 291" descr="Arrow circle with solid fill">
                  <a:extLst>
                    <a:ext uri="{FF2B5EF4-FFF2-40B4-BE49-F238E27FC236}">
                      <a16:creationId xmlns:a16="http://schemas.microsoft.com/office/drawing/2014/main" id="{48982F27-45BB-2E42-E0E5-53D97AF620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 bwMode="gray">
                <a:xfrm>
                  <a:off x="3458483" y="4479951"/>
                  <a:ext cx="1457450" cy="1457450"/>
                </a:xfrm>
                <a:prstGeom prst="rect">
                  <a:avLst/>
                </a:prstGeom>
              </p:spPr>
            </p:pic>
          </p:grp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A3278D55-F7AB-4D57-7F58-8ED98AFBC3F7}"/>
                  </a:ext>
                </a:extLst>
              </p:cNvPr>
              <p:cNvSpPr/>
              <p:nvPr/>
            </p:nvSpPr>
            <p:spPr bwMode="gray">
              <a:xfrm>
                <a:off x="4194285" y="2242751"/>
                <a:ext cx="3025188" cy="3025188"/>
              </a:xfrm>
              <a:prstGeom prst="arc">
                <a:avLst>
                  <a:gd name="adj1" fmla="val 14795477"/>
                  <a:gd name="adj2" fmla="val 17626792"/>
                </a:avLst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19BD4F0E-815E-C42A-A925-F809D72F89E2}"/>
                  </a:ext>
                </a:extLst>
              </p:cNvPr>
              <p:cNvSpPr/>
              <p:nvPr/>
            </p:nvSpPr>
            <p:spPr bwMode="gray">
              <a:xfrm rot="5400000">
                <a:off x="4194285" y="2242751"/>
                <a:ext cx="3025188" cy="3025188"/>
              </a:xfrm>
              <a:prstGeom prst="arc">
                <a:avLst>
                  <a:gd name="adj1" fmla="val 14795477"/>
                  <a:gd name="adj2" fmla="val 17626792"/>
                </a:avLst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6E99499D-2A23-DCA7-6DAE-E2A5CF7F798C}"/>
                  </a:ext>
                </a:extLst>
              </p:cNvPr>
              <p:cNvSpPr/>
              <p:nvPr/>
            </p:nvSpPr>
            <p:spPr bwMode="gray">
              <a:xfrm rot="10800000">
                <a:off x="4194286" y="2242751"/>
                <a:ext cx="3025188" cy="3025188"/>
              </a:xfrm>
              <a:prstGeom prst="arc">
                <a:avLst>
                  <a:gd name="adj1" fmla="val 14795477"/>
                  <a:gd name="adj2" fmla="val 17626792"/>
                </a:avLst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B52EEEBB-5B73-16AB-A370-87D7FC82965B}"/>
                  </a:ext>
                </a:extLst>
              </p:cNvPr>
              <p:cNvSpPr/>
              <p:nvPr/>
            </p:nvSpPr>
            <p:spPr bwMode="gray">
              <a:xfrm rot="16200000">
                <a:off x="4194285" y="2242752"/>
                <a:ext cx="3025188" cy="3025188"/>
              </a:xfrm>
              <a:prstGeom prst="arc">
                <a:avLst>
                  <a:gd name="adj1" fmla="val 14795477"/>
                  <a:gd name="adj2" fmla="val 17626792"/>
                </a:avLst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D2897CD-EF0C-37A3-4BA0-675B268C8B87}"/>
                  </a:ext>
                </a:extLst>
              </p:cNvPr>
              <p:cNvCxnSpPr>
                <a:stCxn id="5" idx="5"/>
                <a:endCxn id="21" idx="1"/>
              </p:cNvCxnSpPr>
              <p:nvPr/>
            </p:nvCxnSpPr>
            <p:spPr bwMode="gray">
              <a:xfrm>
                <a:off x="4900051" y="2948517"/>
                <a:ext cx="388867" cy="388867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22A2A48-2EBD-61FC-AB95-47173DD2EC02}"/>
                  </a:ext>
                </a:extLst>
              </p:cNvPr>
              <p:cNvCxnSpPr>
                <a:cxnSpLocks/>
                <a:stCxn id="21" idx="5"/>
                <a:endCxn id="19" idx="1"/>
              </p:cNvCxnSpPr>
              <p:nvPr/>
            </p:nvCxnSpPr>
            <p:spPr bwMode="gray">
              <a:xfrm>
                <a:off x="6124841" y="4173307"/>
                <a:ext cx="388866" cy="388866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45C6EE2-AB97-7DEF-6D2C-DEDA8D190CC0}"/>
                  </a:ext>
                </a:extLst>
              </p:cNvPr>
              <p:cNvCxnSpPr>
                <a:cxnSpLocks/>
                <a:stCxn id="288" idx="7"/>
                <a:endCxn id="21" idx="3"/>
              </p:cNvCxnSpPr>
              <p:nvPr/>
            </p:nvCxnSpPr>
            <p:spPr bwMode="gray">
              <a:xfrm flipV="1">
                <a:off x="4926287" y="4173307"/>
                <a:ext cx="362631" cy="362632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35815E5-6405-3879-A54C-2E1810FAC0E6}"/>
                  </a:ext>
                </a:extLst>
              </p:cNvPr>
              <p:cNvCxnSpPr>
                <a:cxnSpLocks/>
                <a:stCxn id="21" idx="7"/>
                <a:endCxn id="8" idx="3"/>
              </p:cNvCxnSpPr>
              <p:nvPr/>
            </p:nvCxnSpPr>
            <p:spPr bwMode="gray">
              <a:xfrm flipV="1">
                <a:off x="6124841" y="2948517"/>
                <a:ext cx="388866" cy="388867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1B14DBD9-646A-E5CA-E1B7-943AC526D2C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80887" y="1824861"/>
              <a:ext cx="1448004" cy="144800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Tissue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6157E750-9D09-BB85-3371-1EDECF3C2A7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06008" y="1824861"/>
              <a:ext cx="1448004" cy="144800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Cells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682C541-03FB-F336-83AD-4FF1753C9A2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180585" y="3025166"/>
              <a:ext cx="1448004" cy="144800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Translation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B0709905-2253-8932-5EFB-73223CE90AD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06008" y="4249955"/>
              <a:ext cx="1448004" cy="144800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Molecules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072525A4-71FC-2CBE-AE2D-B5F00EDD772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980887" y="4249955"/>
              <a:ext cx="1448004" cy="144800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Metabolism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381E8E39-E394-874C-53F9-C01CC1585FF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180585" y="3025166"/>
              <a:ext cx="1448004" cy="144800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Treatment</a:t>
              </a:r>
            </a:p>
          </p:txBody>
        </p:sp>
      </p:grpSp>
      <p:sp>
        <p:nvSpPr>
          <p:cNvPr id="274" name="TextBox 273">
            <a:extLst>
              <a:ext uri="{FF2B5EF4-FFF2-40B4-BE49-F238E27FC236}">
                <a16:creationId xmlns:a16="http://schemas.microsoft.com/office/drawing/2014/main" id="{0E6DA611-3BCA-C3CA-7F0E-DA09B48103B8}"/>
              </a:ext>
            </a:extLst>
          </p:cNvPr>
          <p:cNvSpPr txBox="1"/>
          <p:nvPr/>
        </p:nvSpPr>
        <p:spPr>
          <a:xfrm>
            <a:off x="568214" y="962329"/>
            <a:ext cx="39436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Cardiovascular &amp; metabolic medicine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0EF5F172-C2D2-63B5-423C-646D4AD177AB}"/>
              </a:ext>
            </a:extLst>
          </p:cNvPr>
          <p:cNvSpPr txBox="1"/>
          <p:nvPr/>
        </p:nvSpPr>
        <p:spPr>
          <a:xfrm>
            <a:off x="8298745" y="962329"/>
            <a:ext cx="19476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Molecular medicine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14BAF3-2222-58C9-59DA-48E7B50C2781}"/>
              </a:ext>
            </a:extLst>
          </p:cNvPr>
          <p:cNvGrpSpPr/>
          <p:nvPr/>
        </p:nvGrpSpPr>
        <p:grpSpPr>
          <a:xfrm>
            <a:off x="443276" y="945334"/>
            <a:ext cx="3381315" cy="5457110"/>
            <a:chOff x="779994" y="874878"/>
            <a:chExt cx="3381315" cy="545711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5D313C-D8FF-A035-6E3C-C63171784A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1865" y="874878"/>
              <a:ext cx="3379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527F75-BD46-85B1-DCFC-CC514D88FF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994" y="6331988"/>
              <a:ext cx="3379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AB2A33-6042-99B8-5F19-852A9800633E}"/>
              </a:ext>
            </a:extLst>
          </p:cNvPr>
          <p:cNvGrpSpPr/>
          <p:nvPr/>
        </p:nvGrpSpPr>
        <p:grpSpPr>
          <a:xfrm flipH="1">
            <a:off x="8349013" y="924249"/>
            <a:ext cx="3431583" cy="5478195"/>
            <a:chOff x="727855" y="853793"/>
            <a:chExt cx="3431583" cy="547819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26DCB63-2E8E-350D-F79A-9BE1997D89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7855" y="853793"/>
              <a:ext cx="3379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7F4AD6B-5C50-AA02-44B3-D7F02E0A88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994" y="6331988"/>
              <a:ext cx="3379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5557A6A-6F2B-3FDE-38AB-20132E4347E3}"/>
              </a:ext>
            </a:extLst>
          </p:cNvPr>
          <p:cNvSpPr txBox="1"/>
          <p:nvPr/>
        </p:nvSpPr>
        <p:spPr>
          <a:xfrm>
            <a:off x="568214" y="1310398"/>
            <a:ext cx="321851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Understand the mechanisms of health and disease in all tissues relevant to cardiovascular, neurovascular and metabolic diseases to advance the diagnosis, prevention and treatment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9DED27-39C5-58DD-64F0-05107A0B4F30}"/>
              </a:ext>
            </a:extLst>
          </p:cNvPr>
          <p:cNvSpPr txBox="1"/>
          <p:nvPr/>
        </p:nvSpPr>
        <p:spPr>
          <a:xfrm>
            <a:off x="8322876" y="1280819"/>
            <a:ext cx="337944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Understand the underlying mechanisms of immune and blood disorders and identify new tests, targets, technologies and therapies to treat these and other diseases.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0F6E47-D541-54C8-73A5-8BCF6C342DFE}"/>
              </a:ext>
            </a:extLst>
          </p:cNvPr>
          <p:cNvSpPr txBox="1"/>
          <p:nvPr/>
        </p:nvSpPr>
        <p:spPr>
          <a:xfrm>
            <a:off x="568214" y="2705166"/>
            <a:ext cx="3425003" cy="303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What are the shared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mechanisms that drive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multi-morbid cardiometabolic disease?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How can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innovative methods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such as advanced imaging and AI drive insight into cardio-metabolic disease and patient outcomes?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How do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modifiable risk factors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influence cardio-metabolic disease and its development?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How can we improve the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translation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of our discoveries into clinical care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15CB1A-8954-990A-9D83-DBFD634AA73A}"/>
              </a:ext>
            </a:extLst>
          </p:cNvPr>
          <p:cNvSpPr txBox="1"/>
          <p:nvPr/>
        </p:nvSpPr>
        <p:spPr>
          <a:xfrm>
            <a:off x="8340347" y="2435401"/>
            <a:ext cx="3379443" cy="4324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How do stem cells produce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blood and immune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cells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throughout life and how does this alter in disease and how can patient outcomes be improved?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How does the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immune system 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protect tissues and barrier surfaces throughout life, how does inflammation cause tissue damage and how can we harness immunity for precision medicine approaches?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How can we develop new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cell and gene therapies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, including in vivo delivery strategies, improved methods of genome editing and cell specific targeting?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How can we accelerate molecular medicine research and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translation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054A89-50A0-40CC-5EFB-4D5BC040E702}"/>
              </a:ext>
            </a:extLst>
          </p:cNvPr>
          <p:cNvGrpSpPr/>
          <p:nvPr/>
        </p:nvGrpSpPr>
        <p:grpSpPr>
          <a:xfrm>
            <a:off x="4175804" y="933440"/>
            <a:ext cx="3815546" cy="4800600"/>
            <a:chOff x="779994" y="1531388"/>
            <a:chExt cx="3379444" cy="48006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2235C0-1ECB-F923-6546-68B69B96019F}"/>
                </a:ext>
              </a:extLst>
            </p:cNvPr>
            <p:cNvCxnSpPr/>
            <p:nvPr/>
          </p:nvCxnSpPr>
          <p:spPr bwMode="auto">
            <a:xfrm>
              <a:off x="779994" y="1531388"/>
              <a:ext cx="3379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FB7771E-18E5-982C-CCCF-E241829027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994" y="6331988"/>
              <a:ext cx="3379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9792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2F96C8-7D59-D7BA-FFAF-94338D51DCFA}"/>
              </a:ext>
            </a:extLst>
          </p:cNvPr>
          <p:cNvSpPr txBox="1">
            <a:spLocks/>
          </p:cNvSpPr>
          <p:nvPr/>
        </p:nvSpPr>
        <p:spPr bwMode="gray">
          <a:xfrm>
            <a:off x="2482502" y="1253634"/>
            <a:ext cx="8979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Initial workshops held for each priority area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8DBBD-A159-1689-103F-1D6B2A94A2A3}"/>
              </a:ext>
            </a:extLst>
          </p:cNvPr>
          <p:cNvCxnSpPr>
            <a:cxnSpLocks/>
          </p:cNvCxnSpPr>
          <p:nvPr/>
        </p:nvCxnSpPr>
        <p:spPr bwMode="auto">
          <a:xfrm>
            <a:off x="2180618" y="2665379"/>
            <a:ext cx="0" cy="371594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9984A8-ECBC-B420-52FD-CF4DA5E67E42}"/>
              </a:ext>
            </a:extLst>
          </p:cNvPr>
          <p:cNvCxnSpPr>
            <a:cxnSpLocks/>
          </p:cNvCxnSpPr>
          <p:nvPr/>
        </p:nvCxnSpPr>
        <p:spPr bwMode="auto">
          <a:xfrm>
            <a:off x="2180618" y="1268760"/>
            <a:ext cx="0" cy="139661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E99E9FE-BB40-CA91-E5DA-3F5030A1DFCE}"/>
              </a:ext>
            </a:extLst>
          </p:cNvPr>
          <p:cNvSpPr/>
          <p:nvPr/>
        </p:nvSpPr>
        <p:spPr bwMode="auto">
          <a:xfrm>
            <a:off x="2093069" y="2665379"/>
            <a:ext cx="175098" cy="17509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18265A"/>
              </a:solidFill>
              <a:effectLst/>
              <a:latin typeface="Times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6CC891-73E0-6285-CD29-AA556A1B1192}"/>
              </a:ext>
            </a:extLst>
          </p:cNvPr>
          <p:cNvSpPr/>
          <p:nvPr/>
        </p:nvSpPr>
        <p:spPr bwMode="auto">
          <a:xfrm>
            <a:off x="2093069" y="5438178"/>
            <a:ext cx="175098" cy="17509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C5BA28-E91A-A6E9-F21C-DB7359F30908}"/>
              </a:ext>
            </a:extLst>
          </p:cNvPr>
          <p:cNvSpPr txBox="1">
            <a:spLocks/>
          </p:cNvSpPr>
          <p:nvPr/>
        </p:nvSpPr>
        <p:spPr bwMode="gray">
          <a:xfrm>
            <a:off x="2482502" y="1762063"/>
            <a:ext cx="91769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Proposals tested with SLT and shared with working group members for comment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115A7-B410-C12C-6569-4BDA982E7EF5}"/>
              </a:ext>
            </a:extLst>
          </p:cNvPr>
          <p:cNvSpPr txBox="1">
            <a:spLocks/>
          </p:cNvSpPr>
          <p:nvPr/>
        </p:nvSpPr>
        <p:spPr bwMode="gray">
          <a:xfrm>
            <a:off x="2492472" y="3112650"/>
            <a:ext cx="8217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Second round of workshops with working groups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0DD8D1-1302-E257-D012-835DD9137A9A}"/>
              </a:ext>
            </a:extLst>
          </p:cNvPr>
          <p:cNvSpPr txBox="1">
            <a:spLocks/>
          </p:cNvSpPr>
          <p:nvPr/>
        </p:nvSpPr>
        <p:spPr bwMode="gray">
          <a:xfrm>
            <a:off x="2492472" y="2597595"/>
            <a:ext cx="8217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RDM Open Forum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0E4253-A916-37A8-CA53-AD1C5E1B5BD0}"/>
              </a:ext>
            </a:extLst>
          </p:cNvPr>
          <p:cNvSpPr txBox="1">
            <a:spLocks/>
          </p:cNvSpPr>
          <p:nvPr/>
        </p:nvSpPr>
        <p:spPr bwMode="gray">
          <a:xfrm>
            <a:off x="2492472" y="4409847"/>
            <a:ext cx="8217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 updated proposals with senior staff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92036F-3739-305D-2BEA-5FD528BFF262}"/>
              </a:ext>
            </a:extLst>
          </p:cNvPr>
          <p:cNvSpPr txBox="1">
            <a:spLocks/>
          </p:cNvSpPr>
          <p:nvPr/>
        </p:nvSpPr>
        <p:spPr bwMode="gray">
          <a:xfrm>
            <a:off x="2492471" y="5707043"/>
            <a:ext cx="9176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Submit updated research strategy draft to RDM Senior Leadership Team for review and approval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2813F1-91BB-4467-B7B4-846E89C87DEF}"/>
              </a:ext>
            </a:extLst>
          </p:cNvPr>
          <p:cNvSpPr txBox="1">
            <a:spLocks/>
          </p:cNvSpPr>
          <p:nvPr/>
        </p:nvSpPr>
        <p:spPr bwMode="auto">
          <a:xfrm>
            <a:off x="333488" y="49327"/>
            <a:ext cx="1133596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n-GB" sz="2800" b="1" kern="0" dirty="0">
                <a:solidFill>
                  <a:srgbClr val="1826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 steps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D31E97-D640-4680-9999-FDBBB9D9A5F8}"/>
              </a:ext>
            </a:extLst>
          </p:cNvPr>
          <p:cNvSpPr txBox="1">
            <a:spLocks/>
          </p:cNvSpPr>
          <p:nvPr/>
        </p:nvSpPr>
        <p:spPr bwMode="gray">
          <a:xfrm>
            <a:off x="760011" y="1194123"/>
            <a:ext cx="624338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1">
              <a:spcAft>
                <a:spcPts val="600"/>
              </a:spcAft>
              <a:buClr>
                <a:srgbClr val="90AB69"/>
              </a:buClr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6ABBA3-B666-4CFA-9CB4-C157D8F67277}"/>
              </a:ext>
            </a:extLst>
          </p:cNvPr>
          <p:cNvSpPr txBox="1">
            <a:spLocks/>
          </p:cNvSpPr>
          <p:nvPr/>
        </p:nvSpPr>
        <p:spPr bwMode="gray">
          <a:xfrm>
            <a:off x="733453" y="2608715"/>
            <a:ext cx="713337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1">
              <a:spcAft>
                <a:spcPts val="600"/>
              </a:spcAft>
              <a:buClr>
                <a:srgbClr val="90AB69"/>
              </a:buClr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2603B-29A7-4733-B266-3CDE0CE77914}"/>
              </a:ext>
            </a:extLst>
          </p:cNvPr>
          <p:cNvSpPr txBox="1">
            <a:spLocks/>
          </p:cNvSpPr>
          <p:nvPr/>
        </p:nvSpPr>
        <p:spPr bwMode="gray">
          <a:xfrm>
            <a:off x="733453" y="5382542"/>
            <a:ext cx="602729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lvl="1">
              <a:spcAft>
                <a:spcPts val="600"/>
              </a:spcAft>
              <a:buClr>
                <a:srgbClr val="90AB69"/>
              </a:buClr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348676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3E6240-09DD-4C8D-9A2E-064B700DB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75606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E78A67-E121-4A8B-A7AC-FE8CA2C35A4E}"/>
              </a:ext>
            </a:extLst>
          </p:cNvPr>
          <p:cNvSpPr/>
          <p:nvPr/>
        </p:nvSpPr>
        <p:spPr bwMode="auto">
          <a:xfrm>
            <a:off x="0" y="4365104"/>
            <a:ext cx="12192000" cy="2492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27" y="4678912"/>
            <a:ext cx="5544616" cy="11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3600" b="1" dirty="0">
                <a:solidFill>
                  <a:srgbClr val="1C2D6C"/>
                </a:solidFill>
                <a:latin typeface="Verdana" panose="020B0604030504040204" pitchFamily="34" charset="0"/>
              </a:rPr>
              <a:t>Demystifying RDM’s finances</a:t>
            </a:r>
            <a:endParaRPr lang="en-US" altLang="en-US" sz="3600" dirty="0">
              <a:solidFill>
                <a:srgbClr val="1C2D6C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7B475-C591-4FCC-85F8-AD93E9FD3A43}"/>
              </a:ext>
            </a:extLst>
          </p:cNvPr>
          <p:cNvSpPr txBox="1"/>
          <p:nvPr/>
        </p:nvSpPr>
        <p:spPr>
          <a:xfrm>
            <a:off x="253826" y="5966896"/>
            <a:ext cx="728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Eleanor Cameron, Finance Manager</a:t>
            </a:r>
            <a:endParaRPr lang="en-GB" sz="1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8408" y="5698249"/>
            <a:ext cx="2169765" cy="8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6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RDM structure</a:t>
            </a:r>
            <a:endParaRPr lang="en-GB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2991-A629-4EAA-84E0-AB6ECEB4A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698971"/>
            <a:ext cx="7133937" cy="59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1">
            <a:extLst>
              <a:ext uri="{FF2B5EF4-FFF2-40B4-BE49-F238E27FC236}">
                <a16:creationId xmlns:a16="http://schemas.microsoft.com/office/drawing/2014/main" id="{F5AA6BE5-21E7-496A-80DD-9EE6D1F8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9"/>
            <a:ext cx="11521280" cy="66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 dirty="0">
                <a:solidFill>
                  <a:srgbClr val="1C2D6C"/>
                </a:solidFill>
                <a:latin typeface="Verdana" panose="020B0604030504040204" pitchFamily="34" charset="0"/>
              </a:rPr>
              <a:t>RDM finances 2023/2024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D333A-B31B-4E67-90D6-CC9DC94A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008683"/>
            <a:ext cx="1665709" cy="66697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02FDAB1-51D6-4C5F-9B09-FE7DE09182FC}"/>
              </a:ext>
            </a:extLst>
          </p:cNvPr>
          <p:cNvGraphicFramePr>
            <a:graphicFrameLocks/>
          </p:cNvGraphicFramePr>
          <p:nvPr/>
        </p:nvGraphicFramePr>
        <p:xfrm>
          <a:off x="47328" y="1638077"/>
          <a:ext cx="5802082" cy="474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CECCB8A-A15F-4CF3-98AF-DBF5107F267F}"/>
              </a:ext>
            </a:extLst>
          </p:cNvPr>
          <p:cNvGraphicFramePr>
            <a:graphicFrameLocks/>
          </p:cNvGraphicFramePr>
          <p:nvPr/>
        </p:nvGraphicFramePr>
        <p:xfrm>
          <a:off x="6342592" y="2072533"/>
          <a:ext cx="5952859" cy="452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7BD020C-CCF1-405B-9B87-631862A5D0C2}"/>
              </a:ext>
            </a:extLst>
          </p:cNvPr>
          <p:cNvSpPr txBox="1"/>
          <p:nvPr/>
        </p:nvSpPr>
        <p:spPr>
          <a:xfrm>
            <a:off x="263352" y="1057345"/>
            <a:ext cx="537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82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RDM income (total £68.9m)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0BCAB-69F9-4D95-BA2B-C54C7913CB6C}"/>
              </a:ext>
            </a:extLst>
          </p:cNvPr>
          <p:cNvSpPr txBox="1"/>
          <p:nvPr/>
        </p:nvSpPr>
        <p:spPr>
          <a:xfrm>
            <a:off x="6096000" y="1057345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1826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RDM expenditure (total £68.8m)</a:t>
            </a:r>
          </a:p>
        </p:txBody>
      </p:sp>
    </p:spTree>
    <p:extLst>
      <p:ext uri="{BB962C8B-B14F-4D97-AF65-F5344CB8AC3E}">
        <p14:creationId xmlns:p14="http://schemas.microsoft.com/office/powerpoint/2010/main" val="12124078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1802</Words>
  <Application>Microsoft Office PowerPoint</Application>
  <PresentationFormat>Widescreen</PresentationFormat>
  <Paragraphs>212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</vt:lpstr>
      <vt:lpstr>Verdana</vt:lpstr>
      <vt:lpstr>Blank Presentation</vt:lpstr>
      <vt:lpstr>PowerPoint Presentation</vt:lpstr>
      <vt:lpstr>PowerPoint Presentation</vt:lpstr>
      <vt:lpstr>The first iteration of the strategy in 2024</vt:lpstr>
      <vt:lpstr>Developing the RDM research strategy in more detail</vt:lpstr>
      <vt:lpstr>Summary of initial working group discussions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Orion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Hoover</dc:creator>
  <cp:lastModifiedBy>Jacqueline Pumphrey</cp:lastModifiedBy>
  <cp:revision>98</cp:revision>
  <dcterms:created xsi:type="dcterms:W3CDTF">2011-08-18T11:31:57Z</dcterms:created>
  <dcterms:modified xsi:type="dcterms:W3CDTF">2025-06-03T09:34:06Z</dcterms:modified>
</cp:coreProperties>
</file>