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64" r:id="rId3"/>
    <p:sldId id="265" r:id="rId4"/>
    <p:sldId id="281" r:id="rId5"/>
    <p:sldId id="282" r:id="rId6"/>
    <p:sldId id="267" r:id="rId7"/>
    <p:sldId id="280" r:id="rId8"/>
    <p:sldId id="274" r:id="rId9"/>
    <p:sldId id="275" r:id="rId10"/>
    <p:sldId id="276" r:id="rId11"/>
    <p:sldId id="27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9" r:id="rId2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65A"/>
    <a:srgbClr val="6E805F"/>
    <a:srgbClr val="90AB69"/>
    <a:srgbClr val="799C5E"/>
    <a:srgbClr val="1C2D6C"/>
    <a:srgbClr val="32559F"/>
    <a:srgbClr val="E0E0E0"/>
    <a:srgbClr val="778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4" autoAdjust="0"/>
    <p:restoredTop sz="79270" autoAdjust="0"/>
  </p:normalViewPr>
  <p:slideViewPr>
    <p:cSldViewPr>
      <p:cViewPr varScale="1">
        <p:scale>
          <a:sx n="64" d="100"/>
          <a:sy n="64" d="100"/>
        </p:scale>
        <p:origin x="60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4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73B35F-B647-47D5-A00E-FEFF90342C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DEFC1-A79E-4BD7-9027-A427B8F06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5AA6159-D6AB-4745-BB22-8D25B6FB8F8B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7E5B7-05CE-4734-BD7E-D7985AA0D5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091AF-9DB5-462D-8AF7-D71EBA326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CA8D16-CB92-483B-825A-5EFD11065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2F50B3E-E42B-42E8-B32C-B208EF61D6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664227D-2062-40AA-9241-0590D13864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C751E74-7110-4E59-917E-E3F97086E4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51B8161-1559-48E4-B41E-5954EC1821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9B34A42-FAA2-43A7-9C61-4144F09D8A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8937C83-A92D-4460-AB5B-4D8C840E9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81806-A7B2-4C2E-B639-E62D71A178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5548F49-2073-4FE3-94F8-D464110E7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94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D13E1D6-9091-45EE-A0FE-CFD6288D2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2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9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8CBE272-3DED-4177-B9FD-5F4245031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4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9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D2A0779-E562-46CC-A122-E0B9583E5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9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93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9667617-50EE-4AAB-93F5-0C8056B92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96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27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8FE077F-830B-49B7-B722-CB4F5F48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4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8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98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7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6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84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Addressing the challenges relating to our buildings and space is another issue the review panel considered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72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34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AC2BB-2E75-43E5-BDBC-F11D327D3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CB83D-9EF0-41A9-9DDD-631A38DD5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D859D1-7786-4A15-AFF4-5DDEE1B45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983E4-A076-44EE-AB34-DA2DA0A38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560409-481D-4BF4-8300-6C1FE735C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E5686A-E765-4E79-BC89-2CF6AAC11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2B637D-0423-440F-95DB-FDD1267F8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36623-008F-4D07-B2DF-E196AFF12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91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A1EF4-83D6-4388-B452-21D6E840F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05399-7B71-46EF-B4AA-FD38107DF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7C04F-1A34-43CE-B5FB-9F68B3645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12346-390A-405C-B0B3-716AADE9F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27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677CB5-1289-4C0A-8447-5275C3F56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74A96-4159-47D0-BAC6-039922D5E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E73C1A-5B75-44E6-B0B0-8723666E9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18791-B00C-4083-9E79-4B3F3E6D7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6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26327-473E-4B6A-86D4-E5ACEB96E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6C83B-D8AA-40ED-8D10-0F8EE3D9D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657AC6-1524-4D55-94A4-778F191BE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C5DFE-D4FA-4AE6-948E-5862D81F2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1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9B119-E548-4AE9-AC7C-4817D923B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F9EFE-250C-474B-B911-6D8AC64E7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16068-8429-416B-BB39-907A32C96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02E55-5548-4E97-B4DF-A6D367036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49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489FDB-0239-4FCA-96FE-5A52CCD8C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10B038-E3A0-4E21-8D3D-A3E315DE8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0BE60F-ADB6-40B0-ACAB-C4555D640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93293-B338-4901-A445-64E16FA5B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0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1CD599-381C-48E2-856C-50166C079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9327D2-F461-4831-8C12-03D8DBE2F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887A46-CB15-4C52-9C84-F80C7E77B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9E545-79DD-4774-A912-ACBB00829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98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71476F-0966-4E88-A2FD-C424A229D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BCFBAD-0A1F-4A87-8C4F-E45080B31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B9C5F1-6E97-4EA5-A7E4-B339C710E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6676F-1A05-46FA-BF61-9E9AC04B0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FEAF2-898A-4D16-BCA3-1839C5502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3FC43-E18F-41FA-86FC-E43ACAD7C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3DA6E-DE4E-4EF0-BB4A-B4077C225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63CA3-CA85-4111-9B7E-2F9CC965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7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924AF-02A2-47ED-8FEA-8810E67F4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D128C-8FAE-439A-8D43-6C9708624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87A51-6497-486E-852F-BE6EAED69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66F25-1F36-486C-8C97-750B1CFA3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8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33047F-BE4F-4817-BADC-A02105605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888FA3-DE1A-4937-8DAC-1E04E45B9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2296A7-80ED-4DDB-95AB-EC31E50CD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9B1F0A-4FCC-4BF2-BB80-854A01904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0A06BC-6EE6-40E6-8EAB-4632A55D12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055D10-10DB-49A6-9A9B-1606C63062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85269-A0CF-42E9-A4FC-BF28870CF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0" y="-387424"/>
            <a:ext cx="12192000" cy="7245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13C61-6D13-46B9-B793-3DF4A732E8F8}"/>
              </a:ext>
            </a:extLst>
          </p:cNvPr>
          <p:cNvSpPr/>
          <p:nvPr/>
        </p:nvSpPr>
        <p:spPr bwMode="auto">
          <a:xfrm>
            <a:off x="4079776" y="4077072"/>
            <a:ext cx="8112224" cy="27809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816" y="4293096"/>
            <a:ext cx="7560332" cy="248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Verdana" panose="020B0604030504040204" pitchFamily="34" charset="0"/>
              </a:rPr>
              <a:t>NEW</a:t>
            </a:r>
            <a:r>
              <a:rPr lang="en-US" altLang="en-US" sz="4000" b="1" dirty="0">
                <a:solidFill>
                  <a:srgbClr val="1C2D6C"/>
                </a:solidFill>
                <a:latin typeface="Verdana" panose="020B0604030504040204" pitchFamily="34" charset="0"/>
              </a:rPr>
              <a:t> RDM Open Forum</a:t>
            </a:r>
            <a:endParaRPr lang="en-US" altLang="en-US" sz="2800" dirty="0">
              <a:solidFill>
                <a:srgbClr val="1C2D6C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</a:rPr>
              <a:t>24 February 2025, 12.00-1.30pm, WIMM Seminar Room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For all staff and students in RDM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Hear from senior managers about new initiatives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Ask questions online or in person</a:t>
            </a:r>
          </a:p>
        </p:txBody>
      </p:sp>
    </p:spTree>
    <p:extLst>
      <p:ext uri="{BB962C8B-B14F-4D97-AF65-F5344CB8AC3E}">
        <p14:creationId xmlns:p14="http://schemas.microsoft.com/office/powerpoint/2010/main" val="278844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What </a:t>
            </a:r>
            <a:r>
              <a:rPr lang="en-GB" altLang="en-US" sz="2800" b="1" i="1" dirty="0">
                <a:solidFill>
                  <a:srgbClr val="1C2D6C"/>
                </a:solidFill>
                <a:latin typeface="Verdana" panose="020B0604030504040204" pitchFamily="34" charset="0"/>
              </a:rPr>
              <a:t>is</a:t>
            </a: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 our estate?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24744"/>
            <a:ext cx="11593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mix of University-run buildings built on OUH estate, and fully embedded leased space in the JR and Churchill Hospitals: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JR site (two levels in the West Wing, six levels in the main hospital, and the MRC WIMM building and adjacent space in the Women’s Centre)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Old Road campus, with laboratories and animal facilities in the Nuffield Department of Medicine’s Centre for Human Genetics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Churchill site, the location for the Oxford Centre for Diabetes, Endocrinology and Metabolism (OCDEM)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9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What are our challenges?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24744"/>
            <a:ext cx="115932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Our facilities are of variable quality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Much of our space is embedded in OUH space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OUH has its own challenges in terms of maintaining its space.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There are unclear lines of responsibility for repairs and maintenance.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Some capital projects are lengthy, leading to cost overruns and missing provision.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Not all our PIs and graduate students are in the space that they need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coordinated approach to health and safety is hard to achieve across our multiple sites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7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How are we going to solve them?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24744"/>
            <a:ext cx="115932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Departmental Review panel indicated the importance of maintaining the infrastructure to support leading-edge science.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Therefore we are: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Setting up an RDM Space and Capital Projects Committee to support the review and management of RDM’s spaces now and in the future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Providing input to the current review of JR and Churchill embedded space being run by MSD and University Estates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Welcoming the new University Estates Director, Trevor Payne, who is coming to visit OCDEM on 26 February and the JR on 24 April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9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DF98D-34F3-4B0E-ACA1-DAFEEB7C7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0" y="0"/>
            <a:ext cx="12183710" cy="5445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408" y="5698249"/>
            <a:ext cx="2169765" cy="8688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78A67-E121-4A8B-A7AC-FE8CA2C35A4E}"/>
              </a:ext>
            </a:extLst>
          </p:cNvPr>
          <p:cNvSpPr/>
          <p:nvPr/>
        </p:nvSpPr>
        <p:spPr bwMode="auto">
          <a:xfrm>
            <a:off x="0" y="4365104"/>
            <a:ext cx="6096000" cy="2492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7" y="4678912"/>
            <a:ext cx="5544616" cy="1779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3600" b="1" dirty="0">
                <a:solidFill>
                  <a:srgbClr val="1C2D6C"/>
                </a:solidFill>
                <a:latin typeface="Verdana" panose="020B0604030504040204" pitchFamily="34" charset="0"/>
              </a:rPr>
              <a:t>Staff Experience Survey</a:t>
            </a:r>
            <a:endParaRPr lang="en-US" altLang="en-US" sz="3600" dirty="0">
              <a:solidFill>
                <a:srgbClr val="1C2D6C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 Engel</a:t>
            </a:r>
            <a:endParaRPr lang="en-GB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What is the survey and why does it matter?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35284"/>
            <a:ext cx="116624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It’s the main way the University can receive feedback from employees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It’s run by People Insight every two years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It informs strategy to improve the working environment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Insights from the survey contribute to these submissions: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REF 2029 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Athena Swan 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Race Equality Charter</a:t>
            </a:r>
          </a:p>
        </p:txBody>
      </p:sp>
    </p:spTree>
    <p:extLst>
      <p:ext uri="{BB962C8B-B14F-4D97-AF65-F5344CB8AC3E}">
        <p14:creationId xmlns:p14="http://schemas.microsoft.com/office/powerpoint/2010/main" val="344196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How did the last survey effect change in RDM?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BD5D19-FD97-47D7-BA42-C28C626D1EB8}"/>
              </a:ext>
            </a:extLst>
          </p:cNvPr>
          <p:cNvSpPr txBox="1"/>
          <p:nvPr/>
        </p:nvSpPr>
        <p:spPr>
          <a:xfrm>
            <a:off x="4511824" y="2515275"/>
            <a:ext cx="7346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SzPct val="150000"/>
            </a:pPr>
            <a:r>
              <a:rPr lang="en-GB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RDM Leadership Programme </a:t>
            </a:r>
            <a:b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New Academic Career Panel</a:t>
            </a:r>
            <a:b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New Intermediate Fellowship Framework </a:t>
            </a:r>
            <a:b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Relaunched Career Development Committee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5FB9A2-CC28-44E3-9D57-37A19F36BE5C}"/>
              </a:ext>
            </a:extLst>
          </p:cNvPr>
          <p:cNvGrpSpPr/>
          <p:nvPr/>
        </p:nvGrpSpPr>
        <p:grpSpPr>
          <a:xfrm>
            <a:off x="253827" y="2427714"/>
            <a:ext cx="3537917" cy="1248946"/>
            <a:chOff x="334158" y="2516686"/>
            <a:chExt cx="1952390" cy="13682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A0B0C4-3561-412D-894E-2A5DEED48C7E}"/>
                </a:ext>
              </a:extLst>
            </p:cNvPr>
            <p:cNvSpPr txBox="1"/>
            <p:nvPr/>
          </p:nvSpPr>
          <p:spPr>
            <a:xfrm>
              <a:off x="503787" y="3022643"/>
              <a:ext cx="1592151" cy="75464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180000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Career development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447A9B2-4F96-4013-B419-D9177B408CC1}"/>
                </a:ext>
              </a:extLst>
            </p:cNvPr>
            <p:cNvSpPr/>
            <p:nvPr/>
          </p:nvSpPr>
          <p:spPr bwMode="auto">
            <a:xfrm>
              <a:off x="334158" y="2516686"/>
              <a:ext cx="1952390" cy="1368289"/>
            </a:xfrm>
            <a:prstGeom prst="roundRect">
              <a:avLst/>
            </a:prstGeom>
            <a:noFill/>
            <a:ln w="25400" cap="flat" cmpd="sng" algn="ctr">
              <a:solidFill>
                <a:srgbClr val="1826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ED54A5-4950-4315-B2CD-A59D621D77C4}"/>
              </a:ext>
            </a:extLst>
          </p:cNvPr>
          <p:cNvGrpSpPr/>
          <p:nvPr/>
        </p:nvGrpSpPr>
        <p:grpSpPr>
          <a:xfrm>
            <a:off x="263353" y="4729182"/>
            <a:ext cx="3528392" cy="1167856"/>
            <a:chOff x="334158" y="2415863"/>
            <a:chExt cx="1952390" cy="13682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C425539-354C-484D-BA8A-9799018F7DBB}"/>
                </a:ext>
              </a:extLst>
            </p:cNvPr>
            <p:cNvSpPr txBox="1"/>
            <p:nvPr/>
          </p:nvSpPr>
          <p:spPr>
            <a:xfrm>
              <a:off x="508564" y="2713734"/>
              <a:ext cx="1592151" cy="73615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180000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Communication &amp; transparency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9095546-4B5F-47B1-B275-51612DA19C8A}"/>
                </a:ext>
              </a:extLst>
            </p:cNvPr>
            <p:cNvSpPr/>
            <p:nvPr/>
          </p:nvSpPr>
          <p:spPr bwMode="auto">
            <a:xfrm>
              <a:off x="334158" y="2415863"/>
              <a:ext cx="1952390" cy="1368289"/>
            </a:xfrm>
            <a:prstGeom prst="roundRect">
              <a:avLst/>
            </a:prstGeom>
            <a:noFill/>
            <a:ln w="25400" cap="flat" cmpd="sng" algn="ctr">
              <a:solidFill>
                <a:srgbClr val="1826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FED61F-4572-4822-A973-2B83EEF53BA1}"/>
              </a:ext>
            </a:extLst>
          </p:cNvPr>
          <p:cNvGrpSpPr/>
          <p:nvPr/>
        </p:nvGrpSpPr>
        <p:grpSpPr>
          <a:xfrm>
            <a:off x="253828" y="3865401"/>
            <a:ext cx="3537916" cy="674890"/>
            <a:chOff x="334158" y="2415863"/>
            <a:chExt cx="1952390" cy="136828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EC5176-53AD-40E8-BBB1-6BD32016DC16}"/>
                </a:ext>
              </a:extLst>
            </p:cNvPr>
            <p:cNvSpPr txBox="1"/>
            <p:nvPr/>
          </p:nvSpPr>
          <p:spPr>
            <a:xfrm>
              <a:off x="503788" y="2882538"/>
              <a:ext cx="1592151" cy="86769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180000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Management &amp; leadership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95369A5-C0B1-4B6D-AF5A-5D1E13F4B341}"/>
                </a:ext>
              </a:extLst>
            </p:cNvPr>
            <p:cNvSpPr/>
            <p:nvPr/>
          </p:nvSpPr>
          <p:spPr bwMode="auto">
            <a:xfrm>
              <a:off x="334158" y="2415863"/>
              <a:ext cx="1952390" cy="1368289"/>
            </a:xfrm>
            <a:prstGeom prst="roundRect">
              <a:avLst/>
            </a:prstGeom>
            <a:noFill/>
            <a:ln w="25400" cap="flat" cmpd="sng" algn="ctr">
              <a:solidFill>
                <a:srgbClr val="1826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89462B0-0B18-484B-85A0-3F173B04F77E}"/>
              </a:ext>
            </a:extLst>
          </p:cNvPr>
          <p:cNvSpPr/>
          <p:nvPr/>
        </p:nvSpPr>
        <p:spPr bwMode="auto">
          <a:xfrm>
            <a:off x="4252630" y="2425313"/>
            <a:ext cx="7685543" cy="124894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99F567-48FC-4D82-8E60-D3F32C3853FC}"/>
              </a:ext>
            </a:extLst>
          </p:cNvPr>
          <p:cNvGrpSpPr/>
          <p:nvPr/>
        </p:nvGrpSpPr>
        <p:grpSpPr>
          <a:xfrm>
            <a:off x="4259256" y="4729182"/>
            <a:ext cx="7685543" cy="1167856"/>
            <a:chOff x="4252630" y="3865401"/>
            <a:chExt cx="7685543" cy="116785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C49C0C-2676-4828-93C1-1CE6215F0539}"/>
                </a:ext>
              </a:extLst>
            </p:cNvPr>
            <p:cNvSpPr txBox="1"/>
            <p:nvPr/>
          </p:nvSpPr>
          <p:spPr>
            <a:xfrm>
              <a:off x="4505198" y="3914079"/>
              <a:ext cx="74263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Improved RDM Bulletin </a:t>
              </a:r>
              <a:b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RDM Blog </a:t>
              </a:r>
              <a:b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RDM Open Forum</a:t>
              </a:r>
              <a:b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More reps on RDM Committees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FCF46EE-5F48-4F5C-BB7B-CEAAED6BC5B9}"/>
                </a:ext>
              </a:extLst>
            </p:cNvPr>
            <p:cNvSpPr/>
            <p:nvPr/>
          </p:nvSpPr>
          <p:spPr bwMode="auto">
            <a:xfrm>
              <a:off x="4252630" y="3865401"/>
              <a:ext cx="7685543" cy="1167856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CD29E-4ABA-4D59-8DBA-A28D9045FABD}"/>
              </a:ext>
            </a:extLst>
          </p:cNvPr>
          <p:cNvGrpSpPr/>
          <p:nvPr/>
        </p:nvGrpSpPr>
        <p:grpSpPr>
          <a:xfrm>
            <a:off x="4259256" y="3848821"/>
            <a:ext cx="7678916" cy="674890"/>
            <a:chOff x="4252630" y="5221999"/>
            <a:chExt cx="7678916" cy="6748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5335D7-216B-4573-90FF-7AC35AFBC63E}"/>
                </a:ext>
              </a:extLst>
            </p:cNvPr>
            <p:cNvSpPr txBox="1"/>
            <p:nvPr/>
          </p:nvSpPr>
          <p:spPr>
            <a:xfrm>
              <a:off x="4511824" y="5390166"/>
              <a:ext cx="3960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PDR/CDR to launch in spring 2025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83048B6-A996-4B09-865D-AEDDAD99E5CA}"/>
                </a:ext>
              </a:extLst>
            </p:cNvPr>
            <p:cNvSpPr/>
            <p:nvPr/>
          </p:nvSpPr>
          <p:spPr bwMode="auto">
            <a:xfrm>
              <a:off x="4252630" y="5221999"/>
              <a:ext cx="7678916" cy="67489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29BB317-3308-42C9-B2C4-DD1859744922}"/>
              </a:ext>
            </a:extLst>
          </p:cNvPr>
          <p:cNvSpPr/>
          <p:nvPr/>
        </p:nvSpPr>
        <p:spPr bwMode="auto">
          <a:xfrm>
            <a:off x="263352" y="1046321"/>
            <a:ext cx="3528392" cy="1128534"/>
          </a:xfrm>
          <a:prstGeom prst="roundRect">
            <a:avLst/>
          </a:prstGeom>
          <a:solidFill>
            <a:srgbClr val="1826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93AC05-77AF-401B-A261-5F58C457AE93}"/>
              </a:ext>
            </a:extLst>
          </p:cNvPr>
          <p:cNvSpPr txBox="1"/>
          <p:nvPr/>
        </p:nvSpPr>
        <p:spPr>
          <a:xfrm>
            <a:off x="671494" y="1231819"/>
            <a:ext cx="2832218" cy="732848"/>
          </a:xfrm>
          <a:prstGeom prst="rect">
            <a:avLst/>
          </a:prstGeom>
          <a:solidFill>
            <a:srgbClr val="18265A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Identified areas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FF0CBD8-60F7-41DD-A83A-2E5E1976B0A7}"/>
              </a:ext>
            </a:extLst>
          </p:cNvPr>
          <p:cNvSpPr/>
          <p:nvPr/>
        </p:nvSpPr>
        <p:spPr bwMode="auto">
          <a:xfrm>
            <a:off x="4252630" y="1052915"/>
            <a:ext cx="7685542" cy="1128534"/>
          </a:xfrm>
          <a:prstGeom prst="roundRect">
            <a:avLst/>
          </a:prstGeom>
          <a:solidFill>
            <a:srgbClr val="1826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86F6C0-F846-4D86-A8A9-3A45FC318F90}"/>
              </a:ext>
            </a:extLst>
          </p:cNvPr>
          <p:cNvSpPr txBox="1"/>
          <p:nvPr/>
        </p:nvSpPr>
        <p:spPr>
          <a:xfrm>
            <a:off x="7257775" y="1255459"/>
            <a:ext cx="1812153" cy="732848"/>
          </a:xfrm>
          <a:prstGeom prst="rect">
            <a:avLst/>
          </a:prstGeom>
          <a:solidFill>
            <a:srgbClr val="18265A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87412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How did the last survey effect change in the University?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AC7CCE-5E38-430E-8B34-DA09D323C3F2}"/>
              </a:ext>
            </a:extLst>
          </p:cNvPr>
          <p:cNvGrpSpPr/>
          <p:nvPr/>
        </p:nvGrpSpPr>
        <p:grpSpPr>
          <a:xfrm>
            <a:off x="263352" y="1046321"/>
            <a:ext cx="3528392" cy="1128534"/>
            <a:chOff x="263352" y="1046321"/>
            <a:chExt cx="3528392" cy="1128534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9B8C059-BFDC-4D06-B204-EEA3A8CD1B45}"/>
                </a:ext>
              </a:extLst>
            </p:cNvPr>
            <p:cNvSpPr/>
            <p:nvPr/>
          </p:nvSpPr>
          <p:spPr bwMode="auto">
            <a:xfrm>
              <a:off x="263352" y="1046321"/>
              <a:ext cx="3528392" cy="1128534"/>
            </a:xfrm>
            <a:prstGeom prst="roundRect">
              <a:avLst/>
            </a:prstGeom>
            <a:solidFill>
              <a:srgbClr val="18265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7FABAD4-FBA1-47D8-B765-00247618F166}"/>
                </a:ext>
              </a:extLst>
            </p:cNvPr>
            <p:cNvSpPr txBox="1"/>
            <p:nvPr/>
          </p:nvSpPr>
          <p:spPr>
            <a:xfrm>
              <a:off x="671494" y="1231819"/>
              <a:ext cx="2832218" cy="732848"/>
            </a:xfrm>
            <a:prstGeom prst="rect">
              <a:avLst/>
            </a:prstGeom>
            <a:solidFill>
              <a:srgbClr val="18265A"/>
            </a:solidFill>
          </p:spPr>
          <p:txBody>
            <a:bodyPr wrap="square" lIns="180000" tIns="180000" rIns="180000" bIns="180000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Identified areas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C2A30D9-A768-461E-95A3-C7D8C7413E4B}"/>
              </a:ext>
            </a:extLst>
          </p:cNvPr>
          <p:cNvSpPr/>
          <p:nvPr/>
        </p:nvSpPr>
        <p:spPr bwMode="auto">
          <a:xfrm>
            <a:off x="4252630" y="1052915"/>
            <a:ext cx="7532001" cy="1128534"/>
          </a:xfrm>
          <a:prstGeom prst="roundRect">
            <a:avLst/>
          </a:prstGeom>
          <a:solidFill>
            <a:srgbClr val="1826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71D78E-6C90-472A-80F1-B0E911881EE9}"/>
              </a:ext>
            </a:extLst>
          </p:cNvPr>
          <p:cNvSpPr txBox="1"/>
          <p:nvPr/>
        </p:nvSpPr>
        <p:spPr>
          <a:xfrm>
            <a:off x="7257775" y="1255459"/>
            <a:ext cx="1812153" cy="732848"/>
          </a:xfrm>
          <a:prstGeom prst="rect">
            <a:avLst/>
          </a:prstGeom>
          <a:solidFill>
            <a:srgbClr val="18265A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9F2609-E19B-4619-9E63-6E15B0539307}"/>
              </a:ext>
            </a:extLst>
          </p:cNvPr>
          <p:cNvGrpSpPr/>
          <p:nvPr/>
        </p:nvGrpSpPr>
        <p:grpSpPr>
          <a:xfrm>
            <a:off x="263352" y="2351232"/>
            <a:ext cx="3528392" cy="637678"/>
            <a:chOff x="334158" y="2516686"/>
            <a:chExt cx="1952390" cy="136828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3A0CF0-428D-4E95-B747-16A05E18B374}"/>
                </a:ext>
              </a:extLst>
            </p:cNvPr>
            <p:cNvSpPr txBox="1"/>
            <p:nvPr/>
          </p:nvSpPr>
          <p:spPr>
            <a:xfrm>
              <a:off x="610365" y="2878335"/>
              <a:ext cx="1592151" cy="47904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180000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Pay and benefits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71CA36C-B81D-4A47-AB3A-4909036964AC}"/>
                </a:ext>
              </a:extLst>
            </p:cNvPr>
            <p:cNvSpPr/>
            <p:nvPr/>
          </p:nvSpPr>
          <p:spPr bwMode="auto">
            <a:xfrm>
              <a:off x="334158" y="2516686"/>
              <a:ext cx="1952390" cy="1368289"/>
            </a:xfrm>
            <a:prstGeom prst="roundRect">
              <a:avLst/>
            </a:prstGeom>
            <a:noFill/>
            <a:ln w="25400" cap="flat" cmpd="sng" algn="ctr">
              <a:solidFill>
                <a:srgbClr val="1826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C8E7CF4-B7E0-4CB6-8775-11F3B934D2E5}"/>
              </a:ext>
            </a:extLst>
          </p:cNvPr>
          <p:cNvGrpSpPr/>
          <p:nvPr/>
        </p:nvGrpSpPr>
        <p:grpSpPr>
          <a:xfrm>
            <a:off x="263352" y="3157453"/>
            <a:ext cx="3528392" cy="946157"/>
            <a:chOff x="277721" y="3741937"/>
            <a:chExt cx="1952390" cy="136828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62D4276-89A8-4F11-8328-FD57B5CBD279}"/>
                </a:ext>
              </a:extLst>
            </p:cNvPr>
            <p:cNvSpPr txBox="1"/>
            <p:nvPr/>
          </p:nvSpPr>
          <p:spPr>
            <a:xfrm>
              <a:off x="490254" y="3995589"/>
              <a:ext cx="1640199" cy="79905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180000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Professional &amp; career development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22F25AB-F48B-4918-B1F0-C245233D84E0}"/>
                </a:ext>
              </a:extLst>
            </p:cNvPr>
            <p:cNvSpPr/>
            <p:nvPr/>
          </p:nvSpPr>
          <p:spPr bwMode="auto">
            <a:xfrm>
              <a:off x="277721" y="3741937"/>
              <a:ext cx="1952390" cy="1368289"/>
            </a:xfrm>
            <a:prstGeom prst="roundRect">
              <a:avLst/>
            </a:prstGeom>
            <a:noFill/>
            <a:ln w="25400" cap="flat" cmpd="sng" algn="ctr">
              <a:solidFill>
                <a:srgbClr val="1826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503D91-4743-4DB9-865B-6199810947F7}"/>
              </a:ext>
            </a:extLst>
          </p:cNvPr>
          <p:cNvGrpSpPr/>
          <p:nvPr/>
        </p:nvGrpSpPr>
        <p:grpSpPr>
          <a:xfrm>
            <a:off x="273676" y="4269417"/>
            <a:ext cx="3518067" cy="710917"/>
            <a:chOff x="334158" y="2415863"/>
            <a:chExt cx="1952390" cy="136828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D538B4D-6682-471F-9DA9-B4C2E5F3890B}"/>
                </a:ext>
              </a:extLst>
            </p:cNvPr>
            <p:cNvSpPr txBox="1"/>
            <p:nvPr/>
          </p:nvSpPr>
          <p:spPr>
            <a:xfrm>
              <a:off x="514277" y="2758252"/>
              <a:ext cx="1592151" cy="46730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180000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Balanced workload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8F5868E-A6F0-4BF9-93FB-3701FF419191}"/>
                </a:ext>
              </a:extLst>
            </p:cNvPr>
            <p:cNvSpPr/>
            <p:nvPr/>
          </p:nvSpPr>
          <p:spPr bwMode="auto">
            <a:xfrm>
              <a:off x="334158" y="2415863"/>
              <a:ext cx="1952390" cy="1368289"/>
            </a:xfrm>
            <a:prstGeom prst="roundRect">
              <a:avLst/>
            </a:prstGeom>
            <a:noFill/>
            <a:ln w="25400" cap="flat" cmpd="sng" algn="ctr">
              <a:solidFill>
                <a:srgbClr val="1826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A85A475-5A69-4965-BEF4-1683EBFB184D}"/>
              </a:ext>
            </a:extLst>
          </p:cNvPr>
          <p:cNvGrpSpPr/>
          <p:nvPr/>
        </p:nvGrpSpPr>
        <p:grpSpPr>
          <a:xfrm>
            <a:off x="253827" y="5158228"/>
            <a:ext cx="3537916" cy="850455"/>
            <a:chOff x="270021" y="2581413"/>
            <a:chExt cx="1952390" cy="136828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E926928-4638-4153-91A6-91A101B7E247}"/>
                </a:ext>
              </a:extLst>
            </p:cNvPr>
            <p:cNvSpPr txBox="1"/>
            <p:nvPr/>
          </p:nvSpPr>
          <p:spPr>
            <a:xfrm>
              <a:off x="514278" y="2810631"/>
              <a:ext cx="1592151" cy="99671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180000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Aspects of inclusion and leadership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C065A155-2098-41ED-8EC6-DBA9F3758F05}"/>
                </a:ext>
              </a:extLst>
            </p:cNvPr>
            <p:cNvSpPr/>
            <p:nvPr/>
          </p:nvSpPr>
          <p:spPr bwMode="auto">
            <a:xfrm>
              <a:off x="270021" y="2581413"/>
              <a:ext cx="1952390" cy="1368289"/>
            </a:xfrm>
            <a:prstGeom prst="roundRect">
              <a:avLst/>
            </a:prstGeom>
            <a:noFill/>
            <a:ln w="25400" cap="flat" cmpd="sng" algn="ctr">
              <a:solidFill>
                <a:srgbClr val="1826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2C0A7B-37C0-470C-9C38-21AFE32D942E}"/>
              </a:ext>
            </a:extLst>
          </p:cNvPr>
          <p:cNvGrpSpPr/>
          <p:nvPr/>
        </p:nvGrpSpPr>
        <p:grpSpPr>
          <a:xfrm>
            <a:off x="4252631" y="2355652"/>
            <a:ext cx="7532000" cy="601851"/>
            <a:chOff x="4252631" y="2355652"/>
            <a:chExt cx="7532000" cy="601851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CCC68BE9-EC97-4616-944C-98E55576FB88}"/>
                </a:ext>
              </a:extLst>
            </p:cNvPr>
            <p:cNvSpPr/>
            <p:nvPr/>
          </p:nvSpPr>
          <p:spPr bwMode="auto">
            <a:xfrm>
              <a:off x="4252631" y="2355652"/>
              <a:ext cx="7532000" cy="601851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AD6919-5C05-4B36-86F9-543C3E133CF6}"/>
                </a:ext>
              </a:extLst>
            </p:cNvPr>
            <p:cNvSpPr txBox="1"/>
            <p:nvPr/>
          </p:nvSpPr>
          <p:spPr>
            <a:xfrm>
              <a:off x="4382009" y="2485762"/>
              <a:ext cx="3806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Pay and conditions review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2DA5CBC-EAEB-4A33-8B46-CE1CCC9FE18A}"/>
              </a:ext>
            </a:extLst>
          </p:cNvPr>
          <p:cNvGrpSpPr/>
          <p:nvPr/>
        </p:nvGrpSpPr>
        <p:grpSpPr>
          <a:xfrm>
            <a:off x="4252630" y="3180441"/>
            <a:ext cx="7532000" cy="961107"/>
            <a:chOff x="4252631" y="2355652"/>
            <a:chExt cx="7532000" cy="961107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7CFFDE7C-25B7-4EBC-9663-8B96694B87BF}"/>
                </a:ext>
              </a:extLst>
            </p:cNvPr>
            <p:cNvSpPr/>
            <p:nvPr/>
          </p:nvSpPr>
          <p:spPr bwMode="auto">
            <a:xfrm>
              <a:off x="4252631" y="2355652"/>
              <a:ext cx="7532000" cy="96110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45A1057-5686-4E17-BB97-68FA97698C8B}"/>
                </a:ext>
              </a:extLst>
            </p:cNvPr>
            <p:cNvSpPr txBox="1"/>
            <p:nvPr/>
          </p:nvSpPr>
          <p:spPr>
            <a:xfrm>
              <a:off x="4382009" y="2408401"/>
              <a:ext cx="7402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Clr>
                  <a:srgbClr val="FF0000"/>
                </a:buClr>
                <a:buSzPct val="150000"/>
              </a:pP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Careers Club (PSS) </a:t>
              </a: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InRehearsal </a:t>
              </a: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Technicians Commitment</a:t>
              </a:r>
              <a:b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Academic Career and Reward Framework </a:t>
              </a: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New module for researchers to initiate and manage their PDR/CDR 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C0CD86B-CD40-4D31-959A-F2B73C8D36FE}"/>
              </a:ext>
            </a:extLst>
          </p:cNvPr>
          <p:cNvGrpSpPr/>
          <p:nvPr/>
        </p:nvGrpSpPr>
        <p:grpSpPr>
          <a:xfrm>
            <a:off x="4269330" y="4274309"/>
            <a:ext cx="7532000" cy="706025"/>
            <a:chOff x="4252631" y="2355652"/>
            <a:chExt cx="7532000" cy="96110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C09E24DB-391A-46F7-976A-05A03E0C81EE}"/>
                </a:ext>
              </a:extLst>
            </p:cNvPr>
            <p:cNvSpPr/>
            <p:nvPr/>
          </p:nvSpPr>
          <p:spPr bwMode="auto">
            <a:xfrm>
              <a:off x="4252631" y="2355652"/>
              <a:ext cx="7532000" cy="96110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2D9D6B9-E3B1-4273-814A-8FBD2F434980}"/>
                </a:ext>
              </a:extLst>
            </p:cNvPr>
            <p:cNvSpPr txBox="1"/>
            <p:nvPr/>
          </p:nvSpPr>
          <p:spPr>
            <a:xfrm>
              <a:off x="4382009" y="2408401"/>
              <a:ext cx="7402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Strategic Review of Professional Services </a:t>
              </a: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Digital Transformation  </a:t>
              </a:r>
            </a:p>
            <a:p>
              <a:pPr marL="0" indent="0">
                <a:buNone/>
              </a:pP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Thriving at Oxford </a:t>
              </a: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Work-Related Stress Policy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8139D5C-AB87-45D2-B274-73E5C18380F9}"/>
              </a:ext>
            </a:extLst>
          </p:cNvPr>
          <p:cNvGrpSpPr/>
          <p:nvPr/>
        </p:nvGrpSpPr>
        <p:grpSpPr>
          <a:xfrm>
            <a:off x="4252630" y="5162601"/>
            <a:ext cx="7580005" cy="846084"/>
            <a:chOff x="4252631" y="2355652"/>
            <a:chExt cx="7580005" cy="961107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8FB5FAE-6A02-473B-8251-32B0F9464350}"/>
                </a:ext>
              </a:extLst>
            </p:cNvPr>
            <p:cNvSpPr/>
            <p:nvPr/>
          </p:nvSpPr>
          <p:spPr bwMode="auto">
            <a:xfrm>
              <a:off x="4252631" y="2355652"/>
              <a:ext cx="7532000" cy="96110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11859F8-ADDA-4CD0-A49E-89EBFBB187D0}"/>
                </a:ext>
              </a:extLst>
            </p:cNvPr>
            <p:cNvSpPr txBox="1"/>
            <p:nvPr/>
          </p:nvSpPr>
          <p:spPr>
            <a:xfrm>
              <a:off x="4430014" y="2462908"/>
              <a:ext cx="7402622" cy="66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EDI Strategic Plan </a:t>
              </a: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</a:t>
              </a:r>
              <a:r>
                <a:rPr lang="en-GB" sz="160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Report+Support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</a:t>
              </a: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People Strategy </a:t>
              </a:r>
              <a:br>
                <a:rPr lang="en-GB" sz="160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GB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● </a:t>
              </a:r>
              <a:r>
                <a:rPr lang="en-GB" sz="160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MSD Mediation Service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06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How will the survey run in 2025?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29278" y="1151453"/>
            <a:ext cx="116624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You will receive an email invitation to take part in the survey from People Insight on 31 March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You will have three weeks to respond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will ask PIs to set aside time during lab meetings for people to fill in the survey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have included a question about your main location, so that we can interpret feedback in the context of specific environments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You can be confident that the survey is entirely anonymous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Analysis will be completed by the end of June for dissemination and 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225286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We want to hear from you!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35284"/>
            <a:ext cx="116624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With your feedback we will be able to: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Continue to improve departmental working culture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Attract, develop and retain the best people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Bring in funding to grow our research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Achieve our vision to use science to support a healthier,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longer life for all</a:t>
            </a:r>
          </a:p>
        </p:txBody>
      </p:sp>
    </p:spTree>
    <p:extLst>
      <p:ext uri="{BB962C8B-B14F-4D97-AF65-F5344CB8AC3E}">
        <p14:creationId xmlns:p14="http://schemas.microsoft.com/office/powerpoint/2010/main" val="330803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Any questions?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35284"/>
            <a:ext cx="11662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have half an hour for questions about these presentations or anything to do with the running of RDM.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After that lunch is available for those attending in person.</a:t>
            </a:r>
          </a:p>
        </p:txBody>
      </p:sp>
    </p:spTree>
    <p:extLst>
      <p:ext uri="{BB962C8B-B14F-4D97-AF65-F5344CB8AC3E}">
        <p14:creationId xmlns:p14="http://schemas.microsoft.com/office/powerpoint/2010/main" val="44017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408" y="5698249"/>
            <a:ext cx="2169765" cy="868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1904FC-E917-46D1-80C6-FF1DED6DD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749"/>
            <a:ext cx="12192000" cy="5589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78A67-E121-4A8B-A7AC-FE8CA2C35A4E}"/>
              </a:ext>
            </a:extLst>
          </p:cNvPr>
          <p:cNvSpPr/>
          <p:nvPr/>
        </p:nvSpPr>
        <p:spPr bwMode="auto">
          <a:xfrm>
            <a:off x="0" y="4365104"/>
            <a:ext cx="6096000" cy="2492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7" y="4678912"/>
            <a:ext cx="5544616" cy="1779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3600" b="1" dirty="0">
                <a:solidFill>
                  <a:srgbClr val="1C2D6C"/>
                </a:solidFill>
                <a:latin typeface="Verdana" panose="020B0604030504040204" pitchFamily="34" charset="0"/>
              </a:rPr>
              <a:t>Creating a Research Strategy for RDM</a:t>
            </a:r>
            <a:endParaRPr lang="en-US" altLang="en-US" sz="3600" dirty="0">
              <a:solidFill>
                <a:srgbClr val="1C2D6C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Professor Keith Channon</a:t>
            </a:r>
            <a:endParaRPr lang="en-GB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7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Departmental review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24744"/>
            <a:ext cx="64087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Last year we had our departmental review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prepared a lot of material for the panel, including these graphics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F0C94-A11F-402E-9BA1-5FB64517B1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538" y="260649"/>
            <a:ext cx="4988871" cy="4819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7DB64-FC9A-4170-9B32-FAE1095815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3414740"/>
            <a:ext cx="5544616" cy="3016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72420-15C4-4944-8C12-0B2A4E426389}"/>
              </a:ext>
            </a:extLst>
          </p:cNvPr>
          <p:cNvSpPr txBox="1"/>
          <p:nvPr/>
        </p:nvSpPr>
        <p:spPr>
          <a:xfrm>
            <a:off x="7062539" y="5290497"/>
            <a:ext cx="487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*Administrative (59); PA/EA (15); research support (97); technical, operational, facilities (36)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7582A-F6B1-47E7-AB43-018952FCD096}"/>
              </a:ext>
            </a:extLst>
          </p:cNvPr>
          <p:cNvSpPr txBox="1"/>
          <p:nvPr/>
        </p:nvSpPr>
        <p:spPr>
          <a:xfrm>
            <a:off x="10344472" y="2276872"/>
            <a:ext cx="7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Recommendations from the review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24744"/>
            <a:ext cx="11593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are expecting to receive written recommendations from the review panel within the next two weeks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Verbal feedback from the panel indicated that creating and implementing a research strategy should be a top priority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Having a strong statement about what areas our research covers, and what we want it to achieve, will help us attract people and funding</a:t>
            </a:r>
          </a:p>
        </p:txBody>
      </p:sp>
    </p:spTree>
    <p:extLst>
      <p:ext uri="{BB962C8B-B14F-4D97-AF65-F5344CB8AC3E}">
        <p14:creationId xmlns:p14="http://schemas.microsoft.com/office/powerpoint/2010/main" val="207761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What have we done about this so far?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24744"/>
            <a:ext cx="11593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As part of our preparations for the departmental review we engaged external consultant John Hatwell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John interviewed representatives from different staff groups about RDM’s strengths, challenges and opportunities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He facilitated two workshops to discuss these ideas further, and gained input from RDM’s Senior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264628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Our new vision and mission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99356" y="1124744"/>
            <a:ext cx="115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This activity led to the articulation of our vision and mission: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15617-2811-4655-A45A-0603550FA0F4}"/>
              </a:ext>
            </a:extLst>
          </p:cNvPr>
          <p:cNvSpPr txBox="1"/>
          <p:nvPr/>
        </p:nvSpPr>
        <p:spPr>
          <a:xfrm>
            <a:off x="263352" y="1916832"/>
            <a:ext cx="8136904" cy="2810339"/>
          </a:xfrm>
          <a:prstGeom prst="rect">
            <a:avLst/>
          </a:prstGeom>
          <a:noFill/>
          <a:ln w="19050">
            <a:solidFill>
              <a:srgbClr val="18265A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1800"/>
              </a:spcAft>
              <a:buClr>
                <a:srgbClr val="FF0000"/>
              </a:buClr>
              <a:buSzPct val="150000"/>
            </a:pPr>
            <a:r>
              <a:rPr lang="en-GB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vision </a:t>
            </a:r>
            <a:r>
              <a:rPr lang="en-GB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to use science to support a healthier, longer life for all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mission </a:t>
            </a:r>
            <a:r>
              <a:rPr lang="en-GB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to improve health through cross-disciplinary research to understand shared mechanisms of disease, and to accelerate the transition from scientific discovery to clinical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44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What are the next steps?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579D-3953-4BB9-A8A7-23302A86AD2F}"/>
              </a:ext>
            </a:extLst>
          </p:cNvPr>
          <p:cNvSpPr txBox="1"/>
          <p:nvPr/>
        </p:nvSpPr>
        <p:spPr>
          <a:xfrm>
            <a:off x="263352" y="1124744"/>
            <a:ext cx="115932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are planning a meeting after Easter to gain input from RDM representatives as we finalise the research strategy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will make sure that the strategy is a practical document that we can deliver on</a:t>
            </a:r>
          </a:p>
        </p:txBody>
      </p:sp>
    </p:spTree>
    <p:extLst>
      <p:ext uri="{BB962C8B-B14F-4D97-AF65-F5344CB8AC3E}">
        <p14:creationId xmlns:p14="http://schemas.microsoft.com/office/powerpoint/2010/main" val="56676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5AECD-3382-4F61-AA9C-21028DBF4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539553"/>
            <a:ext cx="12193833" cy="7157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8408" y="5698249"/>
            <a:ext cx="2169765" cy="8688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78A67-E121-4A8B-A7AC-FE8CA2C35A4E}"/>
              </a:ext>
            </a:extLst>
          </p:cNvPr>
          <p:cNvSpPr/>
          <p:nvPr/>
        </p:nvSpPr>
        <p:spPr bwMode="auto">
          <a:xfrm>
            <a:off x="0" y="4365104"/>
            <a:ext cx="6096000" cy="2492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7" y="4678912"/>
            <a:ext cx="5544616" cy="1779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3600" b="1" dirty="0">
                <a:solidFill>
                  <a:srgbClr val="1C2D6C"/>
                </a:solidFill>
                <a:latin typeface="Verdana" panose="020B0604030504040204" pitchFamily="34" charset="0"/>
              </a:rPr>
              <a:t>Creating an Estates Strategy for RDM</a:t>
            </a:r>
            <a:endParaRPr lang="en-US" altLang="en-US" sz="3600" dirty="0">
              <a:solidFill>
                <a:srgbClr val="1C2D6C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Professor David Ray</a:t>
            </a:r>
            <a:endParaRPr lang="en-GB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What </a:t>
            </a:r>
            <a:r>
              <a:rPr lang="en-GB" altLang="en-US" sz="2800" b="1" i="1" dirty="0">
                <a:solidFill>
                  <a:srgbClr val="1C2D6C"/>
                </a:solidFill>
                <a:latin typeface="Verdana" panose="020B0604030504040204" pitchFamily="34" charset="0"/>
              </a:rPr>
              <a:t>is</a:t>
            </a: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 our estate?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06A118-7B8B-47B0-A592-D96886345FE2}"/>
              </a:ext>
            </a:extLst>
          </p:cNvPr>
          <p:cNvSpPr txBox="1"/>
          <p:nvPr/>
        </p:nvSpPr>
        <p:spPr>
          <a:xfrm>
            <a:off x="8328247" y="1196752"/>
            <a:ext cx="35922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13,400 m</a:t>
            </a:r>
            <a:r>
              <a:rPr lang="en-GB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two football pitches	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33874-3892-4B0F-AF1E-538B75C21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8" y="923250"/>
            <a:ext cx="7912764" cy="559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063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1056</Words>
  <Application>Microsoft Office PowerPoint</Application>
  <PresentationFormat>Widescreen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Courier New</vt:lpstr>
      <vt:lpstr>Times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Orion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Hoover</dc:creator>
  <cp:lastModifiedBy>Jacqueline Pumphrey</cp:lastModifiedBy>
  <cp:revision>54</cp:revision>
  <dcterms:created xsi:type="dcterms:W3CDTF">2011-08-18T11:31:57Z</dcterms:created>
  <dcterms:modified xsi:type="dcterms:W3CDTF">2025-06-03T09:38:58Z</dcterms:modified>
</cp:coreProperties>
</file>